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70" r:id="rId2"/>
    <p:sldId id="258" r:id="rId3"/>
    <p:sldId id="274" r:id="rId4"/>
    <p:sldId id="275" r:id="rId5"/>
    <p:sldId id="264" r:id="rId6"/>
    <p:sldId id="276" r:id="rId7"/>
    <p:sldId id="277" r:id="rId8"/>
    <p:sldId id="278" r:id="rId9"/>
    <p:sldId id="280" r:id="rId10"/>
    <p:sldId id="281" r:id="rId11"/>
    <p:sldId id="282" r:id="rId12"/>
    <p:sldId id="283" r:id="rId13"/>
    <p:sldId id="285" r:id="rId14"/>
    <p:sldId id="284"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67"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Twinkl" pitchFamily="2"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18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FF7"/>
    <a:srgbClr val="B1E3F1"/>
    <a:srgbClr val="8ACBC0"/>
    <a:srgbClr val="AFDEF9"/>
    <a:srgbClr val="83D4D7"/>
    <a:srgbClr val="94D8EB"/>
    <a:srgbClr val="18A0DB"/>
    <a:srgbClr val="01407D"/>
    <a:srgbClr val="009386"/>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showGuides="1">
      <p:cViewPr>
        <p:scale>
          <a:sx n="130" d="100"/>
          <a:sy n="130" d="100"/>
        </p:scale>
        <p:origin x="408" y="-648"/>
      </p:cViewPr>
      <p:guideLst>
        <p:guide orient="horz" pos="2137"/>
        <p:guide pos="2880"/>
        <p:guide pos="340"/>
        <p:guide orient="horz" pos="3974"/>
        <p:guide pos="5420"/>
        <p:guide orient="horz" pos="346"/>
        <p:guide pos="476"/>
        <p:guide orient="horz" pos="482"/>
        <p:guide orient="horz" pos="3838"/>
        <p:guide pos="1859"/>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7.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2.png"/><Relationship Id="rId7"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52.png"/><Relationship Id="rId10" Type="http://schemas.openxmlformats.org/officeDocument/2006/relationships/image" Target="../media/image20.png"/><Relationship Id="rId4" Type="http://schemas.openxmlformats.org/officeDocument/2006/relationships/image" Target="../media/image35.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6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29.png"/><Relationship Id="rId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Guidance for Video/Audio in PowerPoints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787225" y="2569195"/>
            <a:ext cx="1717675" cy="1150938"/>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787225" y="3812208"/>
            <a:ext cx="1717675" cy="185737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454225" y="2560455"/>
            <a:ext cx="1703388" cy="200342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87225" y="1370633"/>
            <a:ext cx="1717675" cy="1116012"/>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Roboto" panose="02000000000000000000" pitchFamily="2" charset="0"/>
                <a:ea typeface="Roboto" panose="02000000000000000000" pitchFamily="2" charset="0"/>
                <a:cs typeface="Arial" panose="020B0604020202020204" pitchFamily="34" charset="0"/>
              </a:rPr>
              <a:t>1. Open the folder and copy all the files.</a:t>
            </a:r>
          </a:p>
        </p:txBody>
      </p:sp>
      <p:sp>
        <p:nvSpPr>
          <p:cNvPr id="8" name="Rectangle 7"/>
          <p:cNvSpPr/>
          <p:nvPr/>
        </p:nvSpPr>
        <p:spPr>
          <a:xfrm>
            <a:off x="3438350" y="1370633"/>
            <a:ext cx="1719263" cy="1116012"/>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Roboto" panose="02000000000000000000" pitchFamily="2" charset="0"/>
                <a:ea typeface="Roboto" panose="02000000000000000000" pitchFamily="2" charset="0"/>
                <a:cs typeface="Arial" panose="020B0604020202020204" pitchFamily="34" charset="0"/>
              </a:rPr>
              <a:t>2. Paste the copied files into a new folder.</a:t>
            </a:r>
          </a:p>
        </p:txBody>
      </p:sp>
      <p:cxnSp>
        <p:nvCxnSpPr>
          <p:cNvPr id="10" name="Straight Arrow Connector 9"/>
          <p:cNvCxnSpPr/>
          <p:nvPr/>
        </p:nvCxnSpPr>
        <p:spPr>
          <a:xfrm>
            <a:off x="5305017" y="1898324"/>
            <a:ext cx="6175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06267" y="1898324"/>
            <a:ext cx="6159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7" name="Rectangle 16"/>
          <p:cNvSpPr/>
          <p:nvPr/>
        </p:nvSpPr>
        <p:spPr>
          <a:xfrm>
            <a:off x="6106938" y="1370633"/>
            <a:ext cx="2195513" cy="1379537"/>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sz="1200" dirty="0">
                <a:solidFill>
                  <a:schemeClr val="tx1"/>
                </a:solidFill>
                <a:latin typeface="Roboto" panose="02000000000000000000" pitchFamily="2" charset="0"/>
                <a:ea typeface="Roboto" panose="02000000000000000000" pitchFamily="2" charset="0"/>
                <a:cs typeface="Arial" panose="020B0604020202020204" pitchFamily="34" charset="0"/>
              </a:rPr>
              <a:t>3. Open the PowerPoint file, enable editing and enter presentation mode (start the slide show). </a:t>
            </a:r>
          </a:p>
        </p:txBody>
      </p:sp>
      <p:grpSp>
        <p:nvGrpSpPr>
          <p:cNvPr id="18" name="Group 17"/>
          <p:cNvGrpSpPr>
            <a:grpSpLocks/>
          </p:cNvGrpSpPr>
          <p:nvPr/>
        </p:nvGrpSpPr>
        <p:grpSpPr bwMode="auto">
          <a:xfrm>
            <a:off x="5730707" y="3889924"/>
            <a:ext cx="2571753" cy="1601754"/>
            <a:chOff x="5758342" y="3336983"/>
            <a:chExt cx="2571925" cy="1601754"/>
          </a:xfrm>
        </p:grpSpPr>
        <p:cxnSp>
          <p:nvCxnSpPr>
            <p:cNvPr id="28" name="Straight Arrow Connector 27"/>
            <p:cNvCxnSpPr/>
            <p:nvPr/>
          </p:nvCxnSpPr>
          <p:spPr>
            <a:xfrm>
              <a:off x="5758342" y="3494143"/>
              <a:ext cx="328634" cy="0"/>
            </a:xfrm>
            <a:prstGeom prst="straightConnector1">
              <a:avLst/>
            </a:prstGeom>
            <a:ln w="38100">
              <a:solidFill>
                <a:srgbClr val="DE1E5A"/>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5">
              <a:extLst>
                <a:ext uri="{28A0092B-C50C-407E-A947-70E740481C1C}">
                  <a14:useLocalDpi xmlns:a14="http://schemas.microsoft.com/office/drawing/2010/main" val="0"/>
                </a:ext>
              </a:extLst>
            </a:blip>
            <a:srcRect t="65628"/>
            <a:stretch>
              <a:fillRect/>
            </a:stretch>
          </p:blipFill>
          <p:spPr bwMode="auto">
            <a:xfrm>
              <a:off x="6164808" y="3336983"/>
              <a:ext cx="2165459" cy="160175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1" name="Group 20"/>
          <p:cNvGrpSpPr>
            <a:grpSpLocks/>
          </p:cNvGrpSpPr>
          <p:nvPr/>
        </p:nvGrpSpPr>
        <p:grpSpPr bwMode="auto">
          <a:xfrm>
            <a:off x="6137101" y="3158158"/>
            <a:ext cx="2165350" cy="647700"/>
            <a:chOff x="6164808" y="2589878"/>
            <a:chExt cx="2165459" cy="64729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H="1">
              <a:off x="7934959" y="2748529"/>
              <a:ext cx="79379" cy="2871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7101" y="2834236"/>
            <a:ext cx="2165350" cy="2254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31925" y="6019800"/>
            <a:ext cx="6126163" cy="295275"/>
          </a:xfrm>
          <a:prstGeom prst="rect">
            <a:avLst/>
          </a:prstGeom>
          <a:solidFill>
            <a:srgbClr val="ACDDFC"/>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dirty="0">
                <a:solidFill>
                  <a:schemeClr val="tx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early versions of PowerPoint. </a:t>
            </a:r>
          </a:p>
        </p:txBody>
      </p:sp>
    </p:spTree>
    <p:extLst>
      <p:ext uri="{BB962C8B-B14F-4D97-AF65-F5344CB8AC3E}">
        <p14:creationId xmlns:p14="http://schemas.microsoft.com/office/powerpoint/2010/main" val="60488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533650" y="1497309"/>
            <a:ext cx="2981140"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You’ve just arrived at school to play, wash your hands to start the day!</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On a mission to protect children from germs, Super Soap swooped through the air and landed next to Tommy, saying… </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FB1BE50-1EED-4186-86C4-18CD9F377F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445" b="28835"/>
          <a:stretch/>
        </p:blipFill>
        <p:spPr>
          <a:xfrm>
            <a:off x="2650404" y="4364452"/>
            <a:ext cx="3216283" cy="1728373"/>
          </a:xfrm>
          <a:prstGeom prst="rect">
            <a:avLst/>
          </a:prstGeom>
        </p:spPr>
      </p:pic>
      <p:pic>
        <p:nvPicPr>
          <p:cNvPr id="5" name="Picture 4">
            <a:extLst>
              <a:ext uri="{FF2B5EF4-FFF2-40B4-BE49-F238E27FC236}">
                <a16:creationId xmlns:a16="http://schemas.microsoft.com/office/drawing/2014/main" id="{A9245C14-E43D-4B2D-897A-957F7E5FEA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43"/>
          <a:stretch/>
        </p:blipFill>
        <p:spPr>
          <a:xfrm flipH="1">
            <a:off x="4616509" y="3765357"/>
            <a:ext cx="1250177" cy="1017224"/>
          </a:xfrm>
          <a:prstGeom prst="rect">
            <a:avLst/>
          </a:prstGeom>
        </p:spPr>
      </p:pic>
      <p:pic>
        <p:nvPicPr>
          <p:cNvPr id="15" name="Picture 14">
            <a:extLst>
              <a:ext uri="{FF2B5EF4-FFF2-40B4-BE49-F238E27FC236}">
                <a16:creationId xmlns:a16="http://schemas.microsoft.com/office/drawing/2014/main" id="{EAD060FA-9218-4878-B25D-21BF0AC90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5236" y="4277645"/>
            <a:ext cx="919382" cy="719577"/>
          </a:xfrm>
          <a:prstGeom prst="rect">
            <a:avLst/>
          </a:prstGeom>
        </p:spPr>
      </p:pic>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26477">
            <a:off x="5160566" y="1692159"/>
            <a:ext cx="3593697" cy="3175093"/>
          </a:xfrm>
          <a:prstGeom prst="rect">
            <a:avLst/>
          </a:prstGeom>
        </p:spPr>
      </p:pic>
      <p:pic>
        <p:nvPicPr>
          <p:cNvPr id="13" name="Picture 12">
            <a:extLst>
              <a:ext uri="{FF2B5EF4-FFF2-40B4-BE49-F238E27FC236}">
                <a16:creationId xmlns:a16="http://schemas.microsoft.com/office/drawing/2014/main" id="{BBC25E00-A833-4E44-B9CD-ACD381CF1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392" y="2391593"/>
            <a:ext cx="1486258" cy="3268795"/>
          </a:xfrm>
          <a:prstGeom prst="rect">
            <a:avLst/>
          </a:prstGeom>
        </p:spPr>
      </p:pic>
    </p:spTree>
    <p:extLst>
      <p:ext uri="{BB962C8B-B14F-4D97-AF65-F5344CB8AC3E}">
        <p14:creationId xmlns:p14="http://schemas.microsoft.com/office/powerpoint/2010/main" val="26736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1107996"/>
          </a:xfrm>
          <a:prstGeom prst="rect">
            <a:avLst/>
          </a:prstGeom>
        </p:spPr>
        <p:txBody>
          <a:bodyPr wrap="square" lIns="0" tIns="0" rIns="0" bIns="0">
            <a:spAutoFit/>
          </a:bodyPr>
          <a:lstStyle/>
          <a:p>
            <a:r>
              <a:rPr lang="en-GB" dirty="0"/>
              <a:t>Tommy followed Super Soap to the sink. Super Soap sang his song to help Tommy  wash his hands. </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12" name="Group 11">
            <a:extLst>
              <a:ext uri="{FF2B5EF4-FFF2-40B4-BE49-F238E27FC236}">
                <a16:creationId xmlns:a16="http://schemas.microsoft.com/office/drawing/2014/main" id="{BC2C2C5C-10B7-4C52-A2E8-A8A0E4B32BEE}"/>
              </a:ext>
            </a:extLst>
          </p:cNvPr>
          <p:cNvGrpSpPr/>
          <p:nvPr/>
        </p:nvGrpSpPr>
        <p:grpSpPr>
          <a:xfrm>
            <a:off x="755651" y="2765306"/>
            <a:ext cx="2928076" cy="3335949"/>
            <a:chOff x="755651" y="2765306"/>
            <a:chExt cx="2928076" cy="3335949"/>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5553" y="2765306"/>
              <a:ext cx="1610360" cy="3092643"/>
            </a:xfrm>
            <a:prstGeom prst="rect">
              <a:avLst/>
            </a:prstGeom>
          </p:spPr>
        </p:pic>
      </p:grpSp>
      <p:pic>
        <p:nvPicPr>
          <p:cNvPr id="13" name="Super Soap (x1 Instrumental)">
            <a:hlinkClick r:id="" action="ppaction://media"/>
            <a:extLst>
              <a:ext uri="{FF2B5EF4-FFF2-40B4-BE49-F238E27FC236}">
                <a16:creationId xmlns:a16="http://schemas.microsoft.com/office/drawing/2014/main" id="{BB313D24-1634-4EB5-BB61-8BB1564848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5" name="Play button">
            <a:extLst>
              <a:ext uri="{FF2B5EF4-FFF2-40B4-BE49-F238E27FC236}">
                <a16:creationId xmlns:a16="http://schemas.microsoft.com/office/drawing/2014/main" id="{F688729D-8DFD-4A55-BFDA-A762851BC1F1}"/>
              </a:ext>
            </a:extLst>
          </p:cNvPr>
          <p:cNvGrpSpPr/>
          <p:nvPr/>
        </p:nvGrpSpPr>
        <p:grpSpPr>
          <a:xfrm>
            <a:off x="7829055" y="5540715"/>
            <a:ext cx="664055" cy="664055"/>
            <a:chOff x="7871826" y="600723"/>
            <a:chExt cx="664055" cy="664055"/>
          </a:xfrm>
        </p:grpSpPr>
        <p:sp>
          <p:nvSpPr>
            <p:cNvPr id="17" name="Oval 16">
              <a:extLst>
                <a:ext uri="{FF2B5EF4-FFF2-40B4-BE49-F238E27FC236}">
                  <a16:creationId xmlns:a16="http://schemas.microsoft.com/office/drawing/2014/main" id="{C2655F13-841C-4D71-831D-13ACE5AD882E}"/>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EBF6E498-4F7D-4886-9A98-E78C88D537D8}"/>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8441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3"/>
                                        </p:tgtEl>
                                      </p:cBhvr>
                                    </p:cmd>
                                  </p:childTnLst>
                                </p:cTn>
                              </p:par>
                            </p:childTnLst>
                          </p:cTn>
                        </p:par>
                      </p:childTnLst>
                    </p:cTn>
                  </p:par>
                </p:childTnLst>
              </p:cTn>
              <p:nextCondLst>
                <p:cond evt="onClick" delay="0">
                  <p:tgtEl>
                    <p:spTgt spid="15"/>
                  </p:tgtEl>
                </p:cond>
              </p:nextCondLst>
            </p:seq>
            <p:audio>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603863"/>
            <a:ext cx="2318368" cy="119453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should Ava do after going to the toilet?</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764586"/>
          </a:xfrm>
          <a:prstGeom prst="rect">
            <a:avLst/>
          </a:prstGeom>
        </p:spPr>
        <p:txBody>
          <a:bodyPr wrap="square" lIns="0" tIns="0" rIns="0" bIns="0">
            <a:spAutoFit/>
          </a:bodyPr>
          <a:lstStyle/>
          <a:p>
            <a:pPr>
              <a:spcAft>
                <a:spcPts val="800"/>
              </a:spcAft>
            </a:pPr>
            <a:r>
              <a:rPr lang="en-GB" dirty="0"/>
              <a:t>Ava looked at the garden and rushed outside. She had a very busy time playing with her friends. They had been building a den in the garden. She felt a little feeling in her tummy and noticed she needed the toilet. Ava took herself indoors to the toilet.  </a:t>
            </a:r>
          </a:p>
          <a:p>
            <a:pPr>
              <a:spcAft>
                <a:spcPts val="800"/>
              </a:spcAft>
            </a:pPr>
            <a:r>
              <a:rPr lang="en-GB" dirty="0"/>
              <a:t>After she had finished and flushed the toilet, Ava opened the door and went to go and join her friends again.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DC403A-DE56-47B0-A8DA-1DBB01608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47" y="3192419"/>
            <a:ext cx="4552878" cy="2469128"/>
          </a:xfrm>
          <a:prstGeom prst="rect">
            <a:avLst/>
          </a:prstGeom>
        </p:spPr>
      </p:pic>
    </p:spTree>
    <p:extLst>
      <p:ext uri="{BB962C8B-B14F-4D97-AF65-F5344CB8AC3E}">
        <p14:creationId xmlns:p14="http://schemas.microsoft.com/office/powerpoint/2010/main" val="47445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830997"/>
          </a:xfrm>
          <a:prstGeom prst="rect">
            <a:avLst/>
          </a:prstGeom>
        </p:spPr>
        <p:txBody>
          <a:bodyPr wrap="square" lIns="0" tIns="0" rIns="0" bIns="0">
            <a:spAutoFit/>
          </a:bodyPr>
          <a:lstStyle/>
          <a:p>
            <a:r>
              <a:rPr lang="en-GB" dirty="0"/>
              <a:t>Super Soap needed to continue his mission. He couldn’t let Ava return to her friends without washing her hands. Super Soap darted over to her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DC403A-DE56-47B0-A8DA-1DBB01608E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47" y="3192419"/>
            <a:ext cx="4552878" cy="2469128"/>
          </a:xfrm>
          <a:prstGeom prst="rect">
            <a:avLst/>
          </a:prstGeom>
        </p:spPr>
      </p:pic>
      <p:pic>
        <p:nvPicPr>
          <p:cNvPr id="5" name="Picture 4">
            <a:extLst>
              <a:ext uri="{FF2B5EF4-FFF2-40B4-BE49-F238E27FC236}">
                <a16:creationId xmlns:a16="http://schemas.microsoft.com/office/drawing/2014/main" id="{FF88AA4D-3A6A-41EE-98CC-AF823091A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937" y="3570513"/>
            <a:ext cx="1151547" cy="2738211"/>
          </a:xfrm>
          <a:prstGeom prst="rect">
            <a:avLst/>
          </a:prstGeom>
        </p:spPr>
      </p:pic>
      <p:sp>
        <p:nvSpPr>
          <p:cNvPr id="10" name="Speech Bubble: Rectangle with Corners Rounded 9">
            <a:extLst>
              <a:ext uri="{FF2B5EF4-FFF2-40B4-BE49-F238E27FC236}">
                <a16:creationId xmlns:a16="http://schemas.microsoft.com/office/drawing/2014/main" id="{E72EC482-55B3-4CEC-AC1C-53D3DC4DFF95}"/>
              </a:ext>
            </a:extLst>
          </p:cNvPr>
          <p:cNvSpPr/>
          <p:nvPr/>
        </p:nvSpPr>
        <p:spPr>
          <a:xfrm>
            <a:off x="1985554" y="1497309"/>
            <a:ext cx="3602953"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You’ve been to the toilet </a:t>
            </a:r>
          </a:p>
          <a:p>
            <a:pPr algn="ctr"/>
            <a:r>
              <a:rPr lang="en-GB" dirty="0">
                <a:solidFill>
                  <a:schemeClr val="tx1"/>
                </a:solidFill>
              </a:rPr>
              <a:t>so now it’s time, to wash your hands to the Super Soap rhyme!</a:t>
            </a:r>
          </a:p>
        </p:txBody>
      </p:sp>
      <p:pic>
        <p:nvPicPr>
          <p:cNvPr id="11" name="Picture 10">
            <a:extLst>
              <a:ext uri="{FF2B5EF4-FFF2-40B4-BE49-F238E27FC236}">
                <a16:creationId xmlns:a16="http://schemas.microsoft.com/office/drawing/2014/main" id="{2E170EE6-7286-4466-83F7-F6DECEDC3E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234283" y="1692159"/>
            <a:ext cx="3593697" cy="3175093"/>
          </a:xfrm>
          <a:prstGeom prst="rect">
            <a:avLst/>
          </a:prstGeom>
        </p:spPr>
      </p:pic>
    </p:spTree>
    <p:extLst>
      <p:ext uri="{BB962C8B-B14F-4D97-AF65-F5344CB8AC3E}">
        <p14:creationId xmlns:p14="http://schemas.microsoft.com/office/powerpoint/2010/main" val="10829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Ava went back to the sink. She joined in as Super Soap started to sing his song.</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2" name="Group 1">
            <a:extLst>
              <a:ext uri="{FF2B5EF4-FFF2-40B4-BE49-F238E27FC236}">
                <a16:creationId xmlns:a16="http://schemas.microsoft.com/office/drawing/2014/main" id="{7E0CC9D0-4238-412F-8A34-0B61B215B118}"/>
              </a:ext>
            </a:extLst>
          </p:cNvPr>
          <p:cNvGrpSpPr/>
          <p:nvPr/>
        </p:nvGrpSpPr>
        <p:grpSpPr>
          <a:xfrm>
            <a:off x="755651" y="2765306"/>
            <a:ext cx="2928076" cy="3335949"/>
            <a:chOff x="755651" y="2765306"/>
            <a:chExt cx="2928076" cy="3335949"/>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3397" y="2765306"/>
              <a:ext cx="1594671" cy="3092643"/>
            </a:xfrm>
            <a:prstGeom prst="rect">
              <a:avLst/>
            </a:prstGeom>
          </p:spPr>
        </p:pic>
      </p:grpSp>
      <p:pic>
        <p:nvPicPr>
          <p:cNvPr id="12" name="Super Soap (x1 Instrumental)">
            <a:hlinkClick r:id="" action="ppaction://media"/>
            <a:extLst>
              <a:ext uri="{FF2B5EF4-FFF2-40B4-BE49-F238E27FC236}">
                <a16:creationId xmlns:a16="http://schemas.microsoft.com/office/drawing/2014/main" id="{40E5138C-1231-4CEE-AA4A-E5339532B0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78D16C0F-3E5A-4E2F-A958-E5FA977326A8}"/>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268EBB38-7883-4A58-87C7-4FC53EF0F99A}"/>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7C2AC70D-0D75-424E-A080-395DF78EB07A}"/>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629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8C1788AB-058A-4A6D-B404-33A836B0370E}"/>
              </a:ext>
            </a:extLst>
          </p:cNvPr>
          <p:cNvSpPr/>
          <p:nvPr/>
        </p:nvSpPr>
        <p:spPr>
          <a:xfrm>
            <a:off x="4061547" y="1763746"/>
            <a:ext cx="1741996" cy="1741996"/>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412273"/>
            <a:ext cx="2318368" cy="138612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tell Mila what she needs to do now?</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933589"/>
          </a:xfrm>
          <a:prstGeom prst="rect">
            <a:avLst/>
          </a:prstGeom>
        </p:spPr>
        <p:txBody>
          <a:bodyPr wrap="square" lIns="0" tIns="0" rIns="0" bIns="0">
            <a:spAutoFit/>
          </a:bodyPr>
          <a:lstStyle/>
          <a:p>
            <a:pPr>
              <a:spcAft>
                <a:spcPts val="800"/>
              </a:spcAft>
            </a:pPr>
            <a:r>
              <a:rPr lang="en-GB" dirty="0"/>
              <a:t>Mila was excited to see the paint out because she loves painting. Mila used the paint to mix different colours and painted a beautiful boat.</a:t>
            </a:r>
          </a:p>
          <a:p>
            <a:pPr>
              <a:spcAft>
                <a:spcPts val="800"/>
              </a:spcAft>
            </a:pPr>
            <a:r>
              <a:rPr lang="en-GB" dirty="0"/>
              <a:t>As Mila finished her painting, she noticed that she had paint on her hands.</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642178"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3EB1492-1A70-4C38-B21F-F4A414547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188" y="2613565"/>
            <a:ext cx="3059217" cy="3269076"/>
          </a:xfrm>
          <a:prstGeom prst="rect">
            <a:avLst/>
          </a:prstGeom>
        </p:spPr>
      </p:pic>
      <p:pic>
        <p:nvPicPr>
          <p:cNvPr id="6" name="Picture 5">
            <a:extLst>
              <a:ext uri="{FF2B5EF4-FFF2-40B4-BE49-F238E27FC236}">
                <a16:creationId xmlns:a16="http://schemas.microsoft.com/office/drawing/2014/main" id="{866B0204-F3BE-47FE-8A47-857F9CC75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0370">
            <a:off x="4119484" y="2137774"/>
            <a:ext cx="1610978" cy="964670"/>
          </a:xfrm>
          <a:prstGeom prst="rect">
            <a:avLst/>
          </a:prstGeom>
        </p:spPr>
      </p:pic>
    </p:spTree>
    <p:extLst>
      <p:ext uri="{BB962C8B-B14F-4D97-AF65-F5344CB8AC3E}">
        <p14:creationId xmlns:p14="http://schemas.microsoft.com/office/powerpoint/2010/main" val="111851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933589"/>
          </a:xfrm>
          <a:prstGeom prst="rect">
            <a:avLst/>
          </a:prstGeom>
        </p:spPr>
        <p:txBody>
          <a:bodyPr wrap="square" lIns="0" tIns="0" rIns="0" bIns="0">
            <a:spAutoFit/>
          </a:bodyPr>
          <a:lstStyle/>
          <a:p>
            <a:pPr>
              <a:spcAft>
                <a:spcPts val="800"/>
              </a:spcAft>
            </a:pPr>
            <a:r>
              <a:rPr lang="en-GB" dirty="0"/>
              <a:t>With a whizz and a whoosh, Super Soap flew over to Mila to continue his mission to protect the children from germs!</a:t>
            </a:r>
          </a:p>
          <a:p>
            <a:pPr>
              <a:spcAft>
                <a:spcPts val="800"/>
              </a:spcAft>
            </a:pPr>
            <a:r>
              <a:rPr lang="en-GB" dirty="0"/>
              <a:t>He smiled at her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816350"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with Corners Rounded 10">
            <a:extLst>
              <a:ext uri="{FF2B5EF4-FFF2-40B4-BE49-F238E27FC236}">
                <a16:creationId xmlns:a16="http://schemas.microsoft.com/office/drawing/2014/main" id="{CAC564DD-CEB6-4EE9-AE7F-2C7411315B13}"/>
              </a:ext>
            </a:extLst>
          </p:cNvPr>
          <p:cNvSpPr/>
          <p:nvPr/>
        </p:nvSpPr>
        <p:spPr>
          <a:xfrm>
            <a:off x="2403566" y="1761991"/>
            <a:ext cx="3184941" cy="996555"/>
          </a:xfrm>
          <a:prstGeom prst="wedgeRoundRectCallout">
            <a:avLst>
              <a:gd name="adj1" fmla="val 64123"/>
              <a:gd name="adj2" fmla="val 3703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Playing with paint is so much fun, wash your hands now that you’re done.</a:t>
            </a:r>
          </a:p>
        </p:txBody>
      </p:sp>
      <p:pic>
        <p:nvPicPr>
          <p:cNvPr id="12" name="Picture 11">
            <a:extLst>
              <a:ext uri="{FF2B5EF4-FFF2-40B4-BE49-F238E27FC236}">
                <a16:creationId xmlns:a16="http://schemas.microsoft.com/office/drawing/2014/main" id="{67DDFD57-4C64-491F-BCAE-3ABBB3797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6477">
            <a:off x="5234283" y="1956841"/>
            <a:ext cx="3593697" cy="3175093"/>
          </a:xfrm>
          <a:prstGeom prst="rect">
            <a:avLst/>
          </a:prstGeom>
        </p:spPr>
      </p:pic>
      <p:pic>
        <p:nvPicPr>
          <p:cNvPr id="15" name="Picture 14">
            <a:extLst>
              <a:ext uri="{FF2B5EF4-FFF2-40B4-BE49-F238E27FC236}">
                <a16:creationId xmlns:a16="http://schemas.microsoft.com/office/drawing/2014/main" id="{C253F6E0-1D36-4CC0-A74D-318345777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90" y="2621279"/>
            <a:ext cx="1811694" cy="3273509"/>
          </a:xfrm>
          <a:prstGeom prst="rect">
            <a:avLst/>
          </a:prstGeom>
        </p:spPr>
      </p:pic>
    </p:spTree>
    <p:extLst>
      <p:ext uri="{BB962C8B-B14F-4D97-AF65-F5344CB8AC3E}">
        <p14:creationId xmlns:p14="http://schemas.microsoft.com/office/powerpoint/2010/main" val="107431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Mila headed to the sink. Suddenly, Super Soap burst in to song!</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72" y="2678537"/>
            <a:ext cx="1717373" cy="3048381"/>
          </a:xfrm>
          <a:prstGeom prst="rect">
            <a:avLst/>
          </a:prstGeom>
        </p:spPr>
      </p:pic>
      <p:pic>
        <p:nvPicPr>
          <p:cNvPr id="12" name="Super Soap (x1 Instrumental)">
            <a:hlinkClick r:id="" action="ppaction://media"/>
            <a:extLst>
              <a:ext uri="{FF2B5EF4-FFF2-40B4-BE49-F238E27FC236}">
                <a16:creationId xmlns:a16="http://schemas.microsoft.com/office/drawing/2014/main" id="{A6288A54-0B42-4D8F-882A-073EB9DE75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1653A569-7F9F-4776-926D-DB49DC6B7F1A}"/>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7FE04DAB-6DF1-4E1F-9F01-9F5F1EACFCFB}"/>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81C59A11-2B43-498E-A171-D479389ECD5C}"/>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35144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728506"/>
            <a:ext cx="2318368" cy="867303"/>
          </a:xfrm>
          <a:prstGeom prst="wedgeRoundRectCallout">
            <a:avLst>
              <a:gd name="adj1" fmla="val -3018"/>
              <a:gd name="adj2" fmla="val 113786"/>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could be on Ollie’s hands now? </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107996"/>
          </a:xfrm>
          <a:prstGeom prst="rect">
            <a:avLst/>
          </a:prstGeom>
        </p:spPr>
        <p:txBody>
          <a:bodyPr wrap="square" lIns="0" tIns="0" rIns="0" bIns="0">
            <a:spAutoFit/>
          </a:bodyPr>
          <a:lstStyle/>
          <a:p>
            <a:r>
              <a:rPr lang="en-GB" dirty="0"/>
              <a:t>Ollie headed straight for the role-play area. He spotted the new superhero outfit with the matching mask. All of a sudden, Ollie felt a tickle in his nose. He lifted up the mask, got a tissue and blew his nose. Once Ollie had finished, he put the tissue in the bin.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4831493"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AA3C1E0-12A1-4469-AD98-6EB7E208D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19" y="2376780"/>
            <a:ext cx="2020500" cy="3397209"/>
          </a:xfrm>
          <a:prstGeom prst="rect">
            <a:avLst/>
          </a:prstGeom>
        </p:spPr>
      </p:pic>
      <p:pic>
        <p:nvPicPr>
          <p:cNvPr id="20" name="Picture 19">
            <a:extLst>
              <a:ext uri="{FF2B5EF4-FFF2-40B4-BE49-F238E27FC236}">
                <a16:creationId xmlns:a16="http://schemas.microsoft.com/office/drawing/2014/main" id="{B2F2052A-27D5-4308-AE60-DEE2F5F67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070" y="4355956"/>
            <a:ext cx="1159229" cy="1600917"/>
          </a:xfrm>
          <a:prstGeom prst="rect">
            <a:avLst/>
          </a:prstGeom>
        </p:spPr>
      </p:pic>
    </p:spTree>
    <p:extLst>
      <p:ext uri="{BB962C8B-B14F-4D97-AF65-F5344CB8AC3E}">
        <p14:creationId xmlns:p14="http://schemas.microsoft.com/office/powerpoint/2010/main" val="391376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Super Soap was here to save the day, continuing his mission to protect the children from germs. He rushed through the air to Ollie and said…</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3492136"/>
            <a:ext cx="3816350"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08B918A-1FB5-454D-AB9C-6DFB9D16CD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16" y="2219325"/>
            <a:ext cx="2161167" cy="3683068"/>
          </a:xfrm>
          <a:prstGeom prst="rect">
            <a:avLst/>
          </a:prstGeom>
        </p:spPr>
      </p:pic>
      <p:sp>
        <p:nvSpPr>
          <p:cNvPr id="11" name="Speech Bubble: Rectangle with Corners Rounded 10">
            <a:extLst>
              <a:ext uri="{FF2B5EF4-FFF2-40B4-BE49-F238E27FC236}">
                <a16:creationId xmlns:a16="http://schemas.microsoft.com/office/drawing/2014/main" id="{CDE1CD87-A64D-42DD-9700-4FDBB7367732}"/>
              </a:ext>
            </a:extLst>
          </p:cNvPr>
          <p:cNvSpPr/>
          <p:nvPr/>
        </p:nvSpPr>
        <p:spPr>
          <a:xfrm>
            <a:off x="3162300" y="1759646"/>
            <a:ext cx="2426207" cy="1390784"/>
          </a:xfrm>
          <a:prstGeom prst="wedgeRoundRectCallout">
            <a:avLst>
              <a:gd name="adj1" fmla="val 68048"/>
              <a:gd name="adj2" fmla="val 33615"/>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you need to blow your nose, wash your hands and the germs will go.</a:t>
            </a:r>
          </a:p>
        </p:txBody>
      </p:sp>
      <p:pic>
        <p:nvPicPr>
          <p:cNvPr id="12" name="Picture 11">
            <a:extLst>
              <a:ext uri="{FF2B5EF4-FFF2-40B4-BE49-F238E27FC236}">
                <a16:creationId xmlns:a16="http://schemas.microsoft.com/office/drawing/2014/main" id="{026D01A5-9603-4A90-9973-6269DC5DE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6477">
            <a:off x="5234284" y="2329612"/>
            <a:ext cx="3593697" cy="3175093"/>
          </a:xfrm>
          <a:prstGeom prst="rect">
            <a:avLst/>
          </a:prstGeom>
        </p:spPr>
      </p:pic>
    </p:spTree>
    <p:extLst>
      <p:ext uri="{BB962C8B-B14F-4D97-AF65-F5344CB8AC3E}">
        <p14:creationId xmlns:p14="http://schemas.microsoft.com/office/powerpoint/2010/main" val="307627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950419" y="968829"/>
            <a:ext cx="4450125" cy="2460171"/>
          </a:xfrm>
          <a:prstGeom prst="wedgeRoundRectCallout">
            <a:avLst>
              <a:gd name="adj1" fmla="val -3966"/>
              <a:gd name="adj2" fmla="val 64002"/>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830997"/>
          </a:xfrm>
          <a:prstGeom prst="rect">
            <a:avLst/>
          </a:prstGeom>
        </p:spPr>
        <p:txBody>
          <a:bodyPr wrap="square" lIns="0" tIns="0" rIns="0" bIns="0">
            <a:spAutoFit/>
          </a:bodyPr>
          <a:lstStyle/>
          <a:p>
            <a:r>
              <a:rPr lang="en-GB" dirty="0"/>
              <a:t>Ollie walked to the sink while Super Soap sang </a:t>
            </a:r>
            <a:br>
              <a:rPr lang="en-GB" dirty="0"/>
            </a:br>
            <a:r>
              <a:rPr lang="en-GB" dirty="0"/>
              <a:t>his song. </a:t>
            </a:r>
          </a:p>
        </p:txBody>
      </p:sp>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6477">
            <a:off x="5499701" y="3265887"/>
            <a:ext cx="2611458" cy="2307268"/>
          </a:xfrm>
          <a:prstGeom prst="rect">
            <a:avLst/>
          </a:prstGeom>
        </p:spPr>
      </p:pic>
      <p:grpSp>
        <p:nvGrpSpPr>
          <p:cNvPr id="2" name="Group 1">
            <a:extLst>
              <a:ext uri="{FF2B5EF4-FFF2-40B4-BE49-F238E27FC236}">
                <a16:creationId xmlns:a16="http://schemas.microsoft.com/office/drawing/2014/main" id="{4CAA7890-70CF-41E5-BCF6-660A2FA64E03}"/>
              </a:ext>
            </a:extLst>
          </p:cNvPr>
          <p:cNvGrpSpPr/>
          <p:nvPr/>
        </p:nvGrpSpPr>
        <p:grpSpPr>
          <a:xfrm>
            <a:off x="755651" y="2593462"/>
            <a:ext cx="3194574" cy="3507793"/>
            <a:chOff x="755651" y="2593462"/>
            <a:chExt cx="3194574" cy="3507793"/>
          </a:xfrm>
        </p:grpSpPr>
        <p:sp>
          <p:nvSpPr>
            <p:cNvPr id="3" name="Rectangle: Rounded Corners 2">
              <a:extLst>
                <a:ext uri="{FF2B5EF4-FFF2-40B4-BE49-F238E27FC236}">
                  <a16:creationId xmlns:a16="http://schemas.microsoft.com/office/drawing/2014/main" id="{498C3C72-9476-4F30-8E4A-FDC3E4F8F5AD}"/>
                </a:ext>
              </a:extLst>
            </p:cNvPr>
            <p:cNvSpPr/>
            <p:nvPr/>
          </p:nvSpPr>
          <p:spPr>
            <a:xfrm>
              <a:off x="755651" y="2934789"/>
              <a:ext cx="2928076" cy="3166466"/>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3D54133-3F66-4725-8B47-5A8E48A32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514" y="3056709"/>
              <a:ext cx="1862293" cy="2900192"/>
            </a:xfrm>
            <a:prstGeom prst="rect">
              <a:avLst/>
            </a:prstGeom>
          </p:spPr>
        </p:pic>
        <p:pic>
          <p:nvPicPr>
            <p:cNvPr id="11" name="Picture 10">
              <a:extLst>
                <a:ext uri="{FF2B5EF4-FFF2-40B4-BE49-F238E27FC236}">
                  <a16:creationId xmlns:a16="http://schemas.microsoft.com/office/drawing/2014/main" id="{EE5EFE4B-DD08-4141-9348-1BFE8DAA54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672" y="2593462"/>
              <a:ext cx="2042553" cy="3261525"/>
            </a:xfrm>
            <a:prstGeom prst="rect">
              <a:avLst/>
            </a:prstGeom>
          </p:spPr>
        </p:pic>
      </p:grpSp>
      <p:pic>
        <p:nvPicPr>
          <p:cNvPr id="12" name="Super Soap (x1 Instrumental)">
            <a:hlinkClick r:id="" action="ppaction://media"/>
            <a:extLst>
              <a:ext uri="{FF2B5EF4-FFF2-40B4-BE49-F238E27FC236}">
                <a16:creationId xmlns:a16="http://schemas.microsoft.com/office/drawing/2014/main" id="{3083D373-4A10-404E-B313-EB3111B6C2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2870" y="5584371"/>
            <a:ext cx="609600" cy="609600"/>
          </a:xfrm>
          <a:prstGeom prst="rect">
            <a:avLst/>
          </a:prstGeom>
        </p:spPr>
      </p:pic>
      <p:grpSp>
        <p:nvGrpSpPr>
          <p:cNvPr id="13" name="Play button">
            <a:extLst>
              <a:ext uri="{FF2B5EF4-FFF2-40B4-BE49-F238E27FC236}">
                <a16:creationId xmlns:a16="http://schemas.microsoft.com/office/drawing/2014/main" id="{B5522BEC-6BE0-480D-AFB9-7D3AD954E2F4}"/>
              </a:ext>
            </a:extLst>
          </p:cNvPr>
          <p:cNvGrpSpPr/>
          <p:nvPr/>
        </p:nvGrpSpPr>
        <p:grpSpPr>
          <a:xfrm>
            <a:off x="7829055" y="5540715"/>
            <a:ext cx="664055" cy="664055"/>
            <a:chOff x="7871826" y="600723"/>
            <a:chExt cx="664055" cy="664055"/>
          </a:xfrm>
        </p:grpSpPr>
        <p:sp>
          <p:nvSpPr>
            <p:cNvPr id="15" name="Oval 14">
              <a:extLst>
                <a:ext uri="{FF2B5EF4-FFF2-40B4-BE49-F238E27FC236}">
                  <a16:creationId xmlns:a16="http://schemas.microsoft.com/office/drawing/2014/main" id="{4D16D3C9-F733-431D-872B-87ACC656B624}"/>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a:extLst>
                <a:ext uri="{FF2B5EF4-FFF2-40B4-BE49-F238E27FC236}">
                  <a16:creationId xmlns:a16="http://schemas.microsoft.com/office/drawing/2014/main" id="{52838E62-2136-4553-B2B1-7EF0E760372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1067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2"/>
                                        </p:tgtEl>
                                      </p:cBhvr>
                                    </p:cmd>
                                  </p:childTnLst>
                                </p:cTn>
                              </p:par>
                            </p:childTnLst>
                          </p:cTn>
                        </p:par>
                      </p:childTnLst>
                    </p:cTn>
                  </p:par>
                </p:childTnLst>
              </p:cTn>
              <p:nextCondLst>
                <p:cond evt="onClick" delay="0">
                  <p:tgtEl>
                    <p:spTgt spid="13"/>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830997"/>
          </a:xfrm>
          <a:prstGeom prst="rect">
            <a:avLst/>
          </a:prstGeom>
        </p:spPr>
        <p:txBody>
          <a:bodyPr wrap="square" lIns="0" tIns="0" rIns="0" bIns="0">
            <a:spAutoFit/>
          </a:bodyPr>
          <a:lstStyle/>
          <a:p>
            <a:r>
              <a:rPr lang="en-GB" dirty="0"/>
              <a:t>The children had been so busy and the morning had flown by. Miss Molly called the children over to get their snack. They finished the activities they were doing and headed for the snack line.</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1" y="2302631"/>
            <a:ext cx="5508416" cy="3790194"/>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020" y="1744561"/>
            <a:ext cx="729428" cy="1604264"/>
          </a:xfrm>
          <a:prstGeom prst="rect">
            <a:avLst/>
          </a:prstGeom>
        </p:spPr>
      </p:pic>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314" y="2337929"/>
            <a:ext cx="942478" cy="2241077"/>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8679" y="2033788"/>
            <a:ext cx="794680" cy="1847807"/>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3199" y="1608139"/>
            <a:ext cx="675119" cy="1604263"/>
          </a:xfrm>
          <a:prstGeom prst="rect">
            <a:avLst/>
          </a:prstGeom>
        </p:spPr>
      </p:pic>
      <p:pic>
        <p:nvPicPr>
          <p:cNvPr id="5" name="Picture 4">
            <a:extLst>
              <a:ext uri="{FF2B5EF4-FFF2-40B4-BE49-F238E27FC236}">
                <a16:creationId xmlns:a16="http://schemas.microsoft.com/office/drawing/2014/main" id="{901E7294-ED96-4FF8-A8D7-CAC6008F41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7648" y="1608139"/>
            <a:ext cx="1223811" cy="3565447"/>
          </a:xfrm>
          <a:prstGeom prst="rect">
            <a:avLst/>
          </a:prstGeom>
        </p:spPr>
      </p:pic>
      <p:pic>
        <p:nvPicPr>
          <p:cNvPr id="15" name="Picture 14">
            <a:extLst>
              <a:ext uri="{FF2B5EF4-FFF2-40B4-BE49-F238E27FC236}">
                <a16:creationId xmlns:a16="http://schemas.microsoft.com/office/drawing/2014/main" id="{9B7817A6-D70E-48C2-A699-95A72FCE18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5445" b="-9668"/>
          <a:stretch/>
        </p:blipFill>
        <p:spPr>
          <a:xfrm flipH="1">
            <a:off x="755650" y="3709986"/>
            <a:ext cx="3042760" cy="2519780"/>
          </a:xfrm>
          <a:prstGeom prst="rect">
            <a:avLst/>
          </a:prstGeom>
        </p:spPr>
      </p:pic>
      <p:pic>
        <p:nvPicPr>
          <p:cNvPr id="16" name="Picture 15">
            <a:extLst>
              <a:ext uri="{FF2B5EF4-FFF2-40B4-BE49-F238E27FC236}">
                <a16:creationId xmlns:a16="http://schemas.microsoft.com/office/drawing/2014/main" id="{A5084D0F-670B-4AD6-B3CA-6AEF8813E2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2447" y="3366349"/>
            <a:ext cx="1560254" cy="971926"/>
          </a:xfrm>
          <a:prstGeom prst="rect">
            <a:avLst/>
          </a:prstGeom>
        </p:spPr>
      </p:pic>
      <p:pic>
        <p:nvPicPr>
          <p:cNvPr id="21" name="Picture 20">
            <a:extLst>
              <a:ext uri="{FF2B5EF4-FFF2-40B4-BE49-F238E27FC236}">
                <a16:creationId xmlns:a16="http://schemas.microsoft.com/office/drawing/2014/main" id="{8CF62124-F263-4C3C-BF3A-D7812F01E4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819"/>
          <a:stretch/>
        </p:blipFill>
        <p:spPr>
          <a:xfrm flipH="1">
            <a:off x="1909501" y="3393148"/>
            <a:ext cx="975486" cy="364786"/>
          </a:xfrm>
          <a:prstGeom prst="rect">
            <a:avLst/>
          </a:prstGeom>
        </p:spPr>
      </p:pic>
      <p:pic>
        <p:nvPicPr>
          <p:cNvPr id="18" name="Picture 17">
            <a:extLst>
              <a:ext uri="{FF2B5EF4-FFF2-40B4-BE49-F238E27FC236}">
                <a16:creationId xmlns:a16="http://schemas.microsoft.com/office/drawing/2014/main" id="{65410E6C-947F-4FE9-80C6-2ABE966319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819"/>
          <a:stretch/>
        </p:blipFill>
        <p:spPr>
          <a:xfrm>
            <a:off x="2020139" y="3392488"/>
            <a:ext cx="975486" cy="364786"/>
          </a:xfrm>
          <a:prstGeom prst="rect">
            <a:avLst/>
          </a:prstGeom>
        </p:spPr>
      </p:pic>
      <p:pic>
        <p:nvPicPr>
          <p:cNvPr id="19" name="Picture 18">
            <a:extLst>
              <a:ext uri="{FF2B5EF4-FFF2-40B4-BE49-F238E27FC236}">
                <a16:creationId xmlns:a16="http://schemas.microsoft.com/office/drawing/2014/main" id="{3BC02C2C-B3FA-437E-A6B7-5B488642E88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82476" b="11110"/>
          <a:stretch/>
        </p:blipFill>
        <p:spPr>
          <a:xfrm>
            <a:off x="2020014" y="3980398"/>
            <a:ext cx="975486" cy="4571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195789" y="3620971"/>
            <a:ext cx="2257510" cy="1762981"/>
          </a:xfrm>
          <a:prstGeom prst="wedgeRoundRectCallout">
            <a:avLst>
              <a:gd name="adj1" fmla="val 80090"/>
              <a:gd name="adj2" fmla="val -732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Why should the children wash their hands before they have their snack?</a:t>
            </a:r>
          </a:p>
        </p:txBody>
      </p:sp>
    </p:spTree>
    <p:extLst>
      <p:ext uri="{BB962C8B-B14F-4D97-AF65-F5344CB8AC3E}">
        <p14:creationId xmlns:p14="http://schemas.microsoft.com/office/powerpoint/2010/main" val="42252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553998"/>
          </a:xfrm>
          <a:prstGeom prst="rect">
            <a:avLst/>
          </a:prstGeom>
        </p:spPr>
        <p:txBody>
          <a:bodyPr wrap="square" lIns="0" tIns="0" rIns="0" bIns="0">
            <a:spAutoFit/>
          </a:bodyPr>
          <a:lstStyle/>
          <a:p>
            <a:r>
              <a:rPr lang="en-GB" dirty="0"/>
              <a:t>Super Soap swooped down with a flap of his cape and called out to </a:t>
            </a:r>
            <a:br>
              <a:rPr lang="en-GB" dirty="0"/>
            </a:br>
            <a:r>
              <a:rPr lang="en-GB" dirty="0"/>
              <a:t>the children.</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2799039"/>
            <a:ext cx="7632699" cy="32968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1020" y="2417152"/>
            <a:ext cx="729428" cy="1604264"/>
          </a:xfrm>
          <a:prstGeom prst="rect">
            <a:avLst/>
          </a:prstGeom>
        </p:spPr>
      </p:pic>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314" y="2834337"/>
            <a:ext cx="942478" cy="2241077"/>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8679" y="2530196"/>
            <a:ext cx="794680" cy="1847807"/>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200" y="2359776"/>
            <a:ext cx="599518" cy="1424614"/>
          </a:xfrm>
          <a:prstGeom prst="rect">
            <a:avLst/>
          </a:prstGeom>
        </p:spPr>
      </p:pic>
      <p:pic>
        <p:nvPicPr>
          <p:cNvPr id="15" name="Picture 14">
            <a:extLst>
              <a:ext uri="{FF2B5EF4-FFF2-40B4-BE49-F238E27FC236}">
                <a16:creationId xmlns:a16="http://schemas.microsoft.com/office/drawing/2014/main" id="{9B7817A6-D70E-48C2-A699-95A72FCE18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5445" b="17763"/>
          <a:stretch/>
        </p:blipFill>
        <p:spPr>
          <a:xfrm flipH="1">
            <a:off x="755650" y="4206394"/>
            <a:ext cx="3042760" cy="1889512"/>
          </a:xfrm>
          <a:prstGeom prst="rect">
            <a:avLst/>
          </a:prstGeom>
        </p:spPr>
      </p:pic>
      <p:pic>
        <p:nvPicPr>
          <p:cNvPr id="16" name="Picture 15">
            <a:extLst>
              <a:ext uri="{FF2B5EF4-FFF2-40B4-BE49-F238E27FC236}">
                <a16:creationId xmlns:a16="http://schemas.microsoft.com/office/drawing/2014/main" id="{A5084D0F-670B-4AD6-B3CA-6AEF8813E2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2447" y="3862757"/>
            <a:ext cx="1560254" cy="971926"/>
          </a:xfrm>
          <a:prstGeom prst="rect">
            <a:avLst/>
          </a:prstGeom>
        </p:spPr>
      </p:pic>
      <p:pic>
        <p:nvPicPr>
          <p:cNvPr id="21" name="Picture 20">
            <a:extLst>
              <a:ext uri="{FF2B5EF4-FFF2-40B4-BE49-F238E27FC236}">
                <a16:creationId xmlns:a16="http://schemas.microsoft.com/office/drawing/2014/main" id="{8CF62124-F263-4C3C-BF3A-D7812F01E4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819"/>
          <a:stretch/>
        </p:blipFill>
        <p:spPr>
          <a:xfrm flipH="1">
            <a:off x="1909501" y="3889556"/>
            <a:ext cx="975486" cy="364786"/>
          </a:xfrm>
          <a:prstGeom prst="rect">
            <a:avLst/>
          </a:prstGeom>
        </p:spPr>
      </p:pic>
      <p:pic>
        <p:nvPicPr>
          <p:cNvPr id="18" name="Picture 17">
            <a:extLst>
              <a:ext uri="{FF2B5EF4-FFF2-40B4-BE49-F238E27FC236}">
                <a16:creationId xmlns:a16="http://schemas.microsoft.com/office/drawing/2014/main" id="{65410E6C-947F-4FE9-80C6-2ABE966319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819"/>
          <a:stretch/>
        </p:blipFill>
        <p:spPr>
          <a:xfrm>
            <a:off x="2020139" y="3888896"/>
            <a:ext cx="975486" cy="364786"/>
          </a:xfrm>
          <a:prstGeom prst="rect">
            <a:avLst/>
          </a:prstGeom>
        </p:spPr>
      </p:pic>
      <p:pic>
        <p:nvPicPr>
          <p:cNvPr id="19" name="Picture 18">
            <a:extLst>
              <a:ext uri="{FF2B5EF4-FFF2-40B4-BE49-F238E27FC236}">
                <a16:creationId xmlns:a16="http://schemas.microsoft.com/office/drawing/2014/main" id="{3BC02C2C-B3FA-437E-A6B7-5B488642E8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2476" b="11110"/>
          <a:stretch/>
        </p:blipFill>
        <p:spPr>
          <a:xfrm>
            <a:off x="2020014" y="4476806"/>
            <a:ext cx="975486" cy="45719"/>
          </a:xfrm>
          <a:prstGeom prst="rect">
            <a:avLst/>
          </a:prstGeom>
        </p:spPr>
      </p:pic>
      <p:pic>
        <p:nvPicPr>
          <p:cNvPr id="17" name="Picture 16">
            <a:extLst>
              <a:ext uri="{FF2B5EF4-FFF2-40B4-BE49-F238E27FC236}">
                <a16:creationId xmlns:a16="http://schemas.microsoft.com/office/drawing/2014/main" id="{E301B0A4-8507-45E8-8B72-469A15F75C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63282" flipH="1">
            <a:off x="-479491" y="1822563"/>
            <a:ext cx="3553809" cy="3139851"/>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815737" y="1329615"/>
            <a:ext cx="4100563" cy="818694"/>
          </a:xfrm>
          <a:prstGeom prst="wedgeRoundRectCallout">
            <a:avLst>
              <a:gd name="adj1" fmla="val -60294"/>
              <a:gd name="adj2" fmla="val 35673"/>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Before you join in the snack line, wash your hands and you’ll be fine. </a:t>
            </a:r>
          </a:p>
        </p:txBody>
      </p:sp>
    </p:spTree>
    <p:extLst>
      <p:ext uri="{BB962C8B-B14F-4D97-AF65-F5344CB8AC3E}">
        <p14:creationId xmlns:p14="http://schemas.microsoft.com/office/powerpoint/2010/main" val="164785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3699307" y="694042"/>
            <a:ext cx="4450125" cy="2460171"/>
          </a:xfrm>
          <a:prstGeom prst="wedgeRoundRectCallout">
            <a:avLst>
              <a:gd name="adj1" fmla="val -62478"/>
              <a:gd name="adj2" fmla="val 45241"/>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add soap too.</a:t>
            </a:r>
          </a:p>
          <a:p>
            <a:pPr algn="ctr">
              <a:spcAft>
                <a:spcPts val="800"/>
              </a:spcAft>
            </a:pPr>
            <a:r>
              <a:rPr lang="en-GB" dirty="0">
                <a:solidFill>
                  <a:schemeClr val="tx1"/>
                </a:solidFill>
              </a:rPr>
              <a:t>Clean, clean, clean and then you'll know,</a:t>
            </a:r>
            <a:br>
              <a:rPr lang="en-GB" dirty="0">
                <a:solidFill>
                  <a:schemeClr val="tx1"/>
                </a:solidFill>
              </a:rPr>
            </a:br>
            <a:r>
              <a:rPr lang="en-GB" dirty="0">
                <a:solidFill>
                  <a:schemeClr val="tx1"/>
                </a:solidFill>
              </a:rPr>
              <a:t>Down the sink the germs will go. </a:t>
            </a:r>
          </a:p>
          <a:p>
            <a:pPr algn="ctr">
              <a:spcAft>
                <a:spcPts val="800"/>
              </a:spcAft>
            </a:pPr>
            <a:r>
              <a:rPr lang="en-GB" dirty="0">
                <a:solidFill>
                  <a:schemeClr val="tx1"/>
                </a:solidFill>
              </a:rPr>
              <a:t>Over, under, round and through,</a:t>
            </a:r>
            <a:br>
              <a:rPr lang="en-GB" dirty="0">
                <a:solidFill>
                  <a:schemeClr val="tx1"/>
                </a:solidFill>
              </a:rPr>
            </a:br>
            <a:r>
              <a:rPr lang="en-GB" dirty="0">
                <a:solidFill>
                  <a:schemeClr val="tx1"/>
                </a:solidFill>
              </a:rPr>
              <a:t>Don’t forget to dry them too.</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2928076" cy="1384995"/>
          </a:xfrm>
          <a:prstGeom prst="rect">
            <a:avLst/>
          </a:prstGeom>
        </p:spPr>
        <p:txBody>
          <a:bodyPr wrap="square" lIns="0" tIns="0" rIns="0" bIns="0">
            <a:spAutoFit/>
          </a:bodyPr>
          <a:lstStyle/>
          <a:p>
            <a:r>
              <a:rPr lang="en-GB" dirty="0"/>
              <a:t>The children had remembered Super Soap’s song and sang it happily </a:t>
            </a:r>
            <a:br>
              <a:rPr lang="en-GB" dirty="0"/>
            </a:br>
            <a:r>
              <a:rPr lang="en-GB" dirty="0"/>
              <a:t>as they headed towards </a:t>
            </a:r>
            <a:br>
              <a:rPr lang="en-GB" dirty="0"/>
            </a:br>
            <a:r>
              <a:rPr lang="en-GB" dirty="0"/>
              <a:t>the sink.</a:t>
            </a:r>
          </a:p>
        </p:txBody>
      </p:sp>
      <p:sp>
        <p:nvSpPr>
          <p:cNvPr id="20" name="Rectangle: Rounded Corners 19">
            <a:extLst>
              <a:ext uri="{FF2B5EF4-FFF2-40B4-BE49-F238E27FC236}">
                <a16:creationId xmlns:a16="http://schemas.microsoft.com/office/drawing/2014/main" id="{1E97C83B-19A9-4FE6-9240-98A8489B947B}"/>
              </a:ext>
            </a:extLst>
          </p:cNvPr>
          <p:cNvSpPr/>
          <p:nvPr/>
        </p:nvSpPr>
        <p:spPr>
          <a:xfrm>
            <a:off x="755650" y="3303064"/>
            <a:ext cx="2579732" cy="2789761"/>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BE3EFB3-D155-4C7F-8F9E-FB1F2AE9E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346" y="3410480"/>
            <a:ext cx="1640742" cy="2555165"/>
          </a:xfrm>
          <a:prstGeom prst="rect">
            <a:avLst/>
          </a:prstGeom>
        </p:spPr>
      </p:pic>
      <p:pic>
        <p:nvPicPr>
          <p:cNvPr id="22" name="Picture 21">
            <a:extLst>
              <a:ext uri="{FF2B5EF4-FFF2-40B4-BE49-F238E27FC236}">
                <a16:creationId xmlns:a16="http://schemas.microsoft.com/office/drawing/2014/main" id="{D86C4EE3-6238-424B-9500-6550703F4A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145" y="3153744"/>
            <a:ext cx="1404958" cy="2724720"/>
          </a:xfrm>
          <a:prstGeom prst="rect">
            <a:avLst/>
          </a:prstGeom>
        </p:spPr>
      </p:pic>
      <p:pic>
        <p:nvPicPr>
          <p:cNvPr id="27" name="Picture 26">
            <a:extLst>
              <a:ext uri="{FF2B5EF4-FFF2-40B4-BE49-F238E27FC236}">
                <a16:creationId xmlns:a16="http://schemas.microsoft.com/office/drawing/2014/main" id="{89A75D7D-B4B0-43F0-BBD5-5D2B59748C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4370" y="3392488"/>
            <a:ext cx="729428" cy="1604264"/>
          </a:xfrm>
          <a:prstGeom prst="rect">
            <a:avLst/>
          </a:prstGeom>
        </p:spPr>
      </p:pic>
      <p:pic>
        <p:nvPicPr>
          <p:cNvPr id="28" name="Picture 27">
            <a:extLst>
              <a:ext uri="{FF2B5EF4-FFF2-40B4-BE49-F238E27FC236}">
                <a16:creationId xmlns:a16="http://schemas.microsoft.com/office/drawing/2014/main" id="{81A11191-8B2C-4E44-8835-7337B5ECA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4543" y="3410480"/>
            <a:ext cx="794680" cy="1847807"/>
          </a:xfrm>
          <a:prstGeom prst="rect">
            <a:avLst/>
          </a:prstGeom>
        </p:spPr>
      </p:pic>
      <p:pic>
        <p:nvPicPr>
          <p:cNvPr id="29" name="Picture 28">
            <a:extLst>
              <a:ext uri="{FF2B5EF4-FFF2-40B4-BE49-F238E27FC236}">
                <a16:creationId xmlns:a16="http://schemas.microsoft.com/office/drawing/2014/main" id="{D5AF526E-7BDD-4DA5-A0E5-81873AAE59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477" y="3392064"/>
            <a:ext cx="599518" cy="1424614"/>
          </a:xfrm>
          <a:prstGeom prst="rect">
            <a:avLst/>
          </a:prstGeom>
        </p:spPr>
      </p:pic>
      <p:pic>
        <p:nvPicPr>
          <p:cNvPr id="6" name="Picture 5">
            <a:extLst>
              <a:ext uri="{FF2B5EF4-FFF2-40B4-BE49-F238E27FC236}">
                <a16:creationId xmlns:a16="http://schemas.microsoft.com/office/drawing/2014/main" id="{A7EEE580-E87E-4AFA-9C64-524826E93A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26477">
            <a:off x="7430351" y="190062"/>
            <a:ext cx="1523576" cy="1346106"/>
          </a:xfrm>
          <a:prstGeom prst="rect">
            <a:avLst/>
          </a:prstGeom>
        </p:spPr>
      </p:pic>
      <p:pic>
        <p:nvPicPr>
          <p:cNvPr id="15" name="Super Soap (x1 Instrumental)">
            <a:hlinkClick r:id="" action="ppaction://media"/>
            <a:extLst>
              <a:ext uri="{FF2B5EF4-FFF2-40B4-BE49-F238E27FC236}">
                <a16:creationId xmlns:a16="http://schemas.microsoft.com/office/drawing/2014/main" id="{B266CBD7-2AED-4E0A-A62C-49AE84D3DD6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72870" y="5584371"/>
            <a:ext cx="609600" cy="609600"/>
          </a:xfrm>
          <a:prstGeom prst="rect">
            <a:avLst/>
          </a:prstGeom>
        </p:spPr>
      </p:pic>
      <p:grpSp>
        <p:nvGrpSpPr>
          <p:cNvPr id="17" name="Play button">
            <a:extLst>
              <a:ext uri="{FF2B5EF4-FFF2-40B4-BE49-F238E27FC236}">
                <a16:creationId xmlns:a16="http://schemas.microsoft.com/office/drawing/2014/main" id="{E6B9FFF3-CB24-4C07-A9A8-27AFE57D53F9}"/>
              </a:ext>
            </a:extLst>
          </p:cNvPr>
          <p:cNvGrpSpPr/>
          <p:nvPr/>
        </p:nvGrpSpPr>
        <p:grpSpPr>
          <a:xfrm>
            <a:off x="7829055" y="5540715"/>
            <a:ext cx="664055" cy="664055"/>
            <a:chOff x="7871826" y="600723"/>
            <a:chExt cx="664055" cy="664055"/>
          </a:xfrm>
        </p:grpSpPr>
        <p:sp>
          <p:nvSpPr>
            <p:cNvPr id="19" name="Oval 18">
              <a:extLst>
                <a:ext uri="{FF2B5EF4-FFF2-40B4-BE49-F238E27FC236}">
                  <a16:creationId xmlns:a16="http://schemas.microsoft.com/office/drawing/2014/main" id="{66DEE3FE-EA5E-4797-A7F5-EA9BC257BE6F}"/>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F9731662-7257-4842-A63A-7C92E09A2EF5}"/>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554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15"/>
                                        </p:tgtEl>
                                      </p:cBhvr>
                                    </p:cmd>
                                  </p:childTnLst>
                                </p:cTn>
                              </p:par>
                            </p:childTnLst>
                          </p:cTn>
                        </p:par>
                      </p:childTnLst>
                    </p:cTn>
                  </p:par>
                </p:childTnLst>
              </p:cTn>
              <p:nextCondLst>
                <p:cond evt="onClick" delay="0">
                  <p:tgtEl>
                    <p:spTgt spid="17"/>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1107996"/>
          </a:xfrm>
          <a:prstGeom prst="rect">
            <a:avLst/>
          </a:prstGeom>
        </p:spPr>
        <p:txBody>
          <a:bodyPr wrap="square" lIns="0" tIns="0" rIns="0" bIns="0">
            <a:spAutoFit/>
          </a:bodyPr>
          <a:lstStyle/>
          <a:p>
            <a:r>
              <a:rPr lang="en-GB" dirty="0"/>
              <a:t>Super Soap was really pleased with the children. They were able to remember his special song to help them wash their hands properly. He watched them in class and noticed that they remembered when they needed to wash their hands.</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64360" y="3392487"/>
            <a:ext cx="2753903" cy="27087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0E102FC-8810-44FD-A236-751793445B66}"/>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F78983C-F856-4F21-A57E-2D3CF62A7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15" name="Speech Bubble: Rectangle with Corners Rounded 14">
            <a:extLst>
              <a:ext uri="{FF2B5EF4-FFF2-40B4-BE49-F238E27FC236}">
                <a16:creationId xmlns:a16="http://schemas.microsoft.com/office/drawing/2014/main" id="{B15177FD-D045-4856-88A9-DE6A4310774E}"/>
              </a:ext>
            </a:extLst>
          </p:cNvPr>
          <p:cNvSpPr/>
          <p:nvPr/>
        </p:nvSpPr>
        <p:spPr>
          <a:xfrm>
            <a:off x="6455638" y="1669576"/>
            <a:ext cx="2038824" cy="1614073"/>
          </a:xfrm>
          <a:prstGeom prst="wedgeRoundRectCallout">
            <a:avLst>
              <a:gd name="adj1" fmla="val 13705"/>
              <a:gd name="adj2" fmla="val 82583"/>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think of any other times when they should wash their hands?</a:t>
            </a:r>
          </a:p>
        </p:txBody>
      </p:sp>
      <p:pic>
        <p:nvPicPr>
          <p:cNvPr id="17" name="Picture 16">
            <a:extLst>
              <a:ext uri="{FF2B5EF4-FFF2-40B4-BE49-F238E27FC236}">
                <a16:creationId xmlns:a16="http://schemas.microsoft.com/office/drawing/2014/main" id="{20D64DC1-CC12-4AE9-BE72-24645032A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97" y="3095593"/>
            <a:ext cx="1202026" cy="2794977"/>
          </a:xfrm>
          <a:prstGeom prst="rect">
            <a:avLst/>
          </a:prstGeom>
        </p:spPr>
      </p:pic>
      <p:sp>
        <p:nvSpPr>
          <p:cNvPr id="19" name="Speech Bubble: Rectangle with Corners Rounded 18">
            <a:extLst>
              <a:ext uri="{FF2B5EF4-FFF2-40B4-BE49-F238E27FC236}">
                <a16:creationId xmlns:a16="http://schemas.microsoft.com/office/drawing/2014/main" id="{75727EC2-B897-4646-8402-43E37D7E9E11}"/>
              </a:ext>
            </a:extLst>
          </p:cNvPr>
          <p:cNvSpPr/>
          <p:nvPr/>
        </p:nvSpPr>
        <p:spPr>
          <a:xfrm>
            <a:off x="1874535" y="1907176"/>
            <a:ext cx="1783068" cy="1026176"/>
          </a:xfrm>
          <a:prstGeom prst="wedgeRoundRectCallout">
            <a:avLst>
              <a:gd name="adj1" fmla="val -41474"/>
              <a:gd name="adj2" fmla="val 7743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washed my hands before I ate my lunch.</a:t>
            </a:r>
          </a:p>
        </p:txBody>
      </p:sp>
      <p:sp>
        <p:nvSpPr>
          <p:cNvPr id="20" name="Rectangle: Rounded Corners 19">
            <a:extLst>
              <a:ext uri="{FF2B5EF4-FFF2-40B4-BE49-F238E27FC236}">
                <a16:creationId xmlns:a16="http://schemas.microsoft.com/office/drawing/2014/main" id="{885135B4-2B12-4713-86E7-1D4E6BA7375D}"/>
              </a:ext>
            </a:extLst>
          </p:cNvPr>
          <p:cNvSpPr/>
          <p:nvPr/>
        </p:nvSpPr>
        <p:spPr>
          <a:xfrm>
            <a:off x="3683728" y="3384058"/>
            <a:ext cx="2623842" cy="2708767"/>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72981C5-DAA9-4DD1-9E7C-B32DAEE9F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5022" y="3095594"/>
            <a:ext cx="1176205" cy="2794978"/>
          </a:xfrm>
          <a:prstGeom prst="rect">
            <a:avLst/>
          </a:prstGeom>
        </p:spPr>
      </p:pic>
      <p:sp>
        <p:nvSpPr>
          <p:cNvPr id="21" name="Speech Bubble: Rectangle with Corners Rounded 20">
            <a:extLst>
              <a:ext uri="{FF2B5EF4-FFF2-40B4-BE49-F238E27FC236}">
                <a16:creationId xmlns:a16="http://schemas.microsoft.com/office/drawing/2014/main" id="{FB457720-DE15-4D14-B1CC-B51C8E1DC25A}"/>
              </a:ext>
            </a:extLst>
          </p:cNvPr>
          <p:cNvSpPr/>
          <p:nvPr/>
        </p:nvSpPr>
        <p:spPr>
          <a:xfrm>
            <a:off x="4024581" y="1902821"/>
            <a:ext cx="2147853" cy="1026176"/>
          </a:xfrm>
          <a:prstGeom prst="wedgeRoundRectCallout">
            <a:avLst>
              <a:gd name="adj1" fmla="val 1504"/>
              <a:gd name="adj2" fmla="val 74888"/>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washed my hands after blowing my nose.</a:t>
            </a:r>
          </a:p>
        </p:txBody>
      </p:sp>
      <p:pic>
        <p:nvPicPr>
          <p:cNvPr id="24" name="Picture 23">
            <a:extLst>
              <a:ext uri="{FF2B5EF4-FFF2-40B4-BE49-F238E27FC236}">
                <a16:creationId xmlns:a16="http://schemas.microsoft.com/office/drawing/2014/main" id="{7F39D6E8-5874-4A39-BF44-8A94A54660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860" b="28835"/>
          <a:stretch/>
        </p:blipFill>
        <p:spPr>
          <a:xfrm>
            <a:off x="2049462" y="4728754"/>
            <a:ext cx="1468802" cy="1364071"/>
          </a:xfrm>
          <a:prstGeom prst="rect">
            <a:avLst/>
          </a:prstGeom>
        </p:spPr>
      </p:pic>
      <p:pic>
        <p:nvPicPr>
          <p:cNvPr id="23" name="Picture 22">
            <a:extLst>
              <a:ext uri="{FF2B5EF4-FFF2-40B4-BE49-F238E27FC236}">
                <a16:creationId xmlns:a16="http://schemas.microsoft.com/office/drawing/2014/main" id="{588577DA-48D6-4556-857F-70AA1E35E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5602" y="4642146"/>
            <a:ext cx="907291" cy="530421"/>
          </a:xfrm>
          <a:prstGeom prst="rect">
            <a:avLst/>
          </a:prstGeom>
        </p:spPr>
      </p:pic>
      <p:pic>
        <p:nvPicPr>
          <p:cNvPr id="18" name="Picture 17">
            <a:extLst>
              <a:ext uri="{FF2B5EF4-FFF2-40B4-BE49-F238E27FC236}">
                <a16:creationId xmlns:a16="http://schemas.microsoft.com/office/drawing/2014/main" id="{08A38668-E7C5-406F-80C6-958E519C4A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860" b="28835"/>
          <a:stretch/>
        </p:blipFill>
        <p:spPr>
          <a:xfrm>
            <a:off x="4839153" y="4728753"/>
            <a:ext cx="1468802" cy="1364071"/>
          </a:xfrm>
          <a:prstGeom prst="rect">
            <a:avLst/>
          </a:prstGeom>
        </p:spPr>
      </p:pic>
      <p:pic>
        <p:nvPicPr>
          <p:cNvPr id="4" name="Picture 3">
            <a:extLst>
              <a:ext uri="{FF2B5EF4-FFF2-40B4-BE49-F238E27FC236}">
                <a16:creationId xmlns:a16="http://schemas.microsoft.com/office/drawing/2014/main" id="{00D46B73-2A43-4C55-AC16-669CAE608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2521" y="4273692"/>
            <a:ext cx="607344" cy="935176"/>
          </a:xfrm>
          <a:prstGeom prst="rect">
            <a:avLst/>
          </a:prstGeom>
        </p:spPr>
      </p:pic>
    </p:spTree>
    <p:extLst>
      <p:ext uri="{BB962C8B-B14F-4D97-AF65-F5344CB8AC3E}">
        <p14:creationId xmlns:p14="http://schemas.microsoft.com/office/powerpoint/2010/main" val="38248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5FE5E167-0EA2-4294-B950-3C02E16E6E4F}"/>
              </a:ext>
            </a:extLst>
          </p:cNvPr>
          <p:cNvSpPr/>
          <p:nvPr/>
        </p:nvSpPr>
        <p:spPr>
          <a:xfrm>
            <a:off x="618813" y="5923311"/>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C5EE8D3-2925-4661-84A1-E9C5B1AAA6F1}"/>
              </a:ext>
            </a:extLst>
          </p:cNvPr>
          <p:cNvSpPr/>
          <p:nvPr/>
        </p:nvSpPr>
        <p:spPr>
          <a:xfrm>
            <a:off x="622599" y="3445502"/>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0E7B2D1-4AB1-4A4E-ADFF-1B2B9BCF72B8}"/>
              </a:ext>
            </a:extLst>
          </p:cNvPr>
          <p:cNvSpPr/>
          <p:nvPr/>
        </p:nvSpPr>
        <p:spPr>
          <a:xfrm>
            <a:off x="7463813" y="5932836"/>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D0C5A53-D749-463E-8F9D-A6B6E71CAAE6}"/>
              </a:ext>
            </a:extLst>
          </p:cNvPr>
          <p:cNvSpPr/>
          <p:nvPr/>
        </p:nvSpPr>
        <p:spPr>
          <a:xfrm>
            <a:off x="7467599" y="3455027"/>
            <a:ext cx="1152525" cy="288298"/>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with Corners Rounded 28">
            <a:extLst>
              <a:ext uri="{FF2B5EF4-FFF2-40B4-BE49-F238E27FC236}">
                <a16:creationId xmlns:a16="http://schemas.microsoft.com/office/drawing/2014/main" id="{D023FA14-2B7C-458C-B224-E1F9D12CBB20}"/>
              </a:ext>
            </a:extLst>
          </p:cNvPr>
          <p:cNvSpPr/>
          <p:nvPr/>
        </p:nvSpPr>
        <p:spPr>
          <a:xfrm>
            <a:off x="1900658" y="2812606"/>
            <a:ext cx="1726250" cy="1901312"/>
          </a:xfrm>
          <a:prstGeom prst="wedgeRoundRectCallout">
            <a:avLst>
              <a:gd name="adj1" fmla="val 76654"/>
              <a:gd name="adj2" fmla="val -26639"/>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you think the children know how to protect themselves from germs?</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830997"/>
          </a:xfrm>
          <a:prstGeom prst="rect">
            <a:avLst/>
          </a:prstGeom>
        </p:spPr>
        <p:txBody>
          <a:bodyPr wrap="square" lIns="0" tIns="0" rIns="0" bIns="0">
            <a:spAutoFit/>
          </a:bodyPr>
          <a:lstStyle/>
          <a:p>
            <a:r>
              <a:rPr lang="en-GB" dirty="0"/>
              <a:t>Miss Molly asked the children what they had learnt from Super Soap’s visits to their class. The children told Miss Molly what they had found out about germs and how to protect themselves.</a:t>
            </a:r>
          </a:p>
        </p:txBody>
      </p:sp>
      <p:sp>
        <p:nvSpPr>
          <p:cNvPr id="12" name="Oval 11">
            <a:extLst>
              <a:ext uri="{FF2B5EF4-FFF2-40B4-BE49-F238E27FC236}">
                <a16:creationId xmlns:a16="http://schemas.microsoft.com/office/drawing/2014/main" id="{E0E102FC-8810-44FD-A236-751793445B66}"/>
              </a:ext>
            </a:extLst>
          </p:cNvPr>
          <p:cNvSpPr/>
          <p:nvPr/>
        </p:nvSpPr>
        <p:spPr>
          <a:xfrm>
            <a:off x="3725030" y="3260705"/>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F78983C-F856-4F21-A57E-2D3CF62A7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651" y="2812606"/>
            <a:ext cx="2606468" cy="2302859"/>
          </a:xfrm>
          <a:prstGeom prst="rect">
            <a:avLst/>
          </a:prstGeom>
        </p:spPr>
      </p:pic>
      <p:pic>
        <p:nvPicPr>
          <p:cNvPr id="17" name="Picture 16">
            <a:extLst>
              <a:ext uri="{FF2B5EF4-FFF2-40B4-BE49-F238E27FC236}">
                <a16:creationId xmlns:a16="http://schemas.microsoft.com/office/drawing/2014/main" id="{20D64DC1-CC12-4AE9-BE72-24645032A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25" y="1669576"/>
            <a:ext cx="844506" cy="1963664"/>
          </a:xfrm>
          <a:prstGeom prst="rect">
            <a:avLst/>
          </a:prstGeom>
        </p:spPr>
      </p:pic>
      <p:sp>
        <p:nvSpPr>
          <p:cNvPr id="19" name="Speech Bubble: Rectangle with Corners Rounded 18">
            <a:extLst>
              <a:ext uri="{FF2B5EF4-FFF2-40B4-BE49-F238E27FC236}">
                <a16:creationId xmlns:a16="http://schemas.microsoft.com/office/drawing/2014/main" id="{75727EC2-B897-4646-8402-43E37D7E9E11}"/>
              </a:ext>
            </a:extLst>
          </p:cNvPr>
          <p:cNvSpPr/>
          <p:nvPr/>
        </p:nvSpPr>
        <p:spPr>
          <a:xfrm>
            <a:off x="1900658" y="1669576"/>
            <a:ext cx="2366539" cy="731521"/>
          </a:xfrm>
          <a:prstGeom prst="wedgeRoundRectCallout">
            <a:avLst>
              <a:gd name="adj1" fmla="val -61092"/>
              <a:gd name="adj2" fmla="val -405"/>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should wash our hands before we eat. </a:t>
            </a:r>
          </a:p>
        </p:txBody>
      </p:sp>
      <p:pic>
        <p:nvPicPr>
          <p:cNvPr id="8" name="Picture 7">
            <a:extLst>
              <a:ext uri="{FF2B5EF4-FFF2-40B4-BE49-F238E27FC236}">
                <a16:creationId xmlns:a16="http://schemas.microsoft.com/office/drawing/2014/main" id="{F72981C5-DAA9-4DD1-9E7C-B32DAEE9F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894" y="4140652"/>
            <a:ext cx="826365" cy="1963665"/>
          </a:xfrm>
          <a:prstGeom prst="rect">
            <a:avLst/>
          </a:prstGeom>
        </p:spPr>
      </p:pic>
      <p:pic>
        <p:nvPicPr>
          <p:cNvPr id="16" name="Picture 15">
            <a:extLst>
              <a:ext uri="{FF2B5EF4-FFF2-40B4-BE49-F238E27FC236}">
                <a16:creationId xmlns:a16="http://schemas.microsoft.com/office/drawing/2014/main" id="{C02A995B-9183-4122-B142-FACA4896A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94" y="4140652"/>
            <a:ext cx="891449" cy="1960604"/>
          </a:xfrm>
          <a:prstGeom prst="rect">
            <a:avLst/>
          </a:prstGeom>
        </p:spPr>
      </p:pic>
      <p:pic>
        <p:nvPicPr>
          <p:cNvPr id="18" name="Picture 17">
            <a:extLst>
              <a:ext uri="{FF2B5EF4-FFF2-40B4-BE49-F238E27FC236}">
                <a16:creationId xmlns:a16="http://schemas.microsoft.com/office/drawing/2014/main" id="{25A1D874-2523-477E-83F6-8178CF666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6894" y="1669576"/>
            <a:ext cx="826365" cy="1964976"/>
          </a:xfrm>
          <a:prstGeom prst="rect">
            <a:avLst/>
          </a:prstGeom>
        </p:spPr>
      </p:pic>
      <p:sp>
        <p:nvSpPr>
          <p:cNvPr id="22" name="Speech Bubble: Rectangle with Corners Rounded 21">
            <a:extLst>
              <a:ext uri="{FF2B5EF4-FFF2-40B4-BE49-F238E27FC236}">
                <a16:creationId xmlns:a16="http://schemas.microsoft.com/office/drawing/2014/main" id="{84511282-A1A1-4AE0-90C8-0D1BB15AA098}"/>
              </a:ext>
            </a:extLst>
          </p:cNvPr>
          <p:cNvSpPr/>
          <p:nvPr/>
        </p:nvSpPr>
        <p:spPr>
          <a:xfrm>
            <a:off x="1952912" y="5188425"/>
            <a:ext cx="1861442" cy="896026"/>
          </a:xfrm>
          <a:prstGeom prst="wedgeRoundRectCallout">
            <a:avLst>
              <a:gd name="adj1" fmla="val -60759"/>
              <a:gd name="adj2" fmla="val -4802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Germs are so small that we can’t see them.</a:t>
            </a:r>
          </a:p>
        </p:txBody>
      </p:sp>
      <p:sp>
        <p:nvSpPr>
          <p:cNvPr id="25" name="Speech Bubble: Rectangle with Corners Rounded 24">
            <a:extLst>
              <a:ext uri="{FF2B5EF4-FFF2-40B4-BE49-F238E27FC236}">
                <a16:creationId xmlns:a16="http://schemas.microsoft.com/office/drawing/2014/main" id="{8953DA48-9DBD-480E-97D4-1100909A6DD4}"/>
              </a:ext>
            </a:extLst>
          </p:cNvPr>
          <p:cNvSpPr/>
          <p:nvPr/>
        </p:nvSpPr>
        <p:spPr>
          <a:xfrm>
            <a:off x="4432663" y="1669576"/>
            <a:ext cx="2832650" cy="934019"/>
          </a:xfrm>
          <a:prstGeom prst="wedgeRoundRectCallout">
            <a:avLst>
              <a:gd name="adj1" fmla="val 63597"/>
              <a:gd name="adj2" fmla="val -8738"/>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should always wash our hands when we have been to the toilet.</a:t>
            </a:r>
          </a:p>
        </p:txBody>
      </p:sp>
      <p:sp>
        <p:nvSpPr>
          <p:cNvPr id="27" name="Speech Bubble: Rectangle with Corners Rounded 26">
            <a:extLst>
              <a:ext uri="{FF2B5EF4-FFF2-40B4-BE49-F238E27FC236}">
                <a16:creationId xmlns:a16="http://schemas.microsoft.com/office/drawing/2014/main" id="{7EDBD9F9-DE8E-4590-9B79-80C86A16D85E}"/>
              </a:ext>
            </a:extLst>
          </p:cNvPr>
          <p:cNvSpPr/>
          <p:nvPr/>
        </p:nvSpPr>
        <p:spPr>
          <a:xfrm>
            <a:off x="4109123" y="5352929"/>
            <a:ext cx="3156190" cy="731521"/>
          </a:xfrm>
          <a:prstGeom prst="wedgeRoundRectCallout">
            <a:avLst>
              <a:gd name="adj1" fmla="val 57789"/>
              <a:gd name="adj2" fmla="val -5754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Using soap and water is important to stop the germs.</a:t>
            </a:r>
          </a:p>
        </p:txBody>
      </p:sp>
    </p:spTree>
    <p:extLst>
      <p:ext uri="{BB962C8B-B14F-4D97-AF65-F5344CB8AC3E}">
        <p14:creationId xmlns:p14="http://schemas.microsoft.com/office/powerpoint/2010/main" val="312167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8 Points 1">
            <a:extLst>
              <a:ext uri="{FF2B5EF4-FFF2-40B4-BE49-F238E27FC236}">
                <a16:creationId xmlns:a16="http://schemas.microsoft.com/office/drawing/2014/main" id="{38FE1ABF-FEF6-4A59-A946-AB9AFCAEC1A5}"/>
              </a:ext>
            </a:extLst>
          </p:cNvPr>
          <p:cNvSpPr/>
          <p:nvPr/>
        </p:nvSpPr>
        <p:spPr>
          <a:xfrm>
            <a:off x="3846552" y="1709233"/>
            <a:ext cx="4669944" cy="4657206"/>
          </a:xfrm>
          <a:prstGeom prst="irregularSeal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8"/>
            <a:ext cx="7632700" cy="1107996"/>
          </a:xfrm>
          <a:prstGeom prst="rect">
            <a:avLst/>
          </a:prstGeom>
        </p:spPr>
        <p:txBody>
          <a:bodyPr wrap="square" lIns="0" tIns="0" rIns="0" bIns="0">
            <a:spAutoFit/>
          </a:bodyPr>
          <a:lstStyle/>
          <a:p>
            <a:r>
              <a:rPr lang="en-GB" dirty="0"/>
              <a:t>Super Soap was happy that his mission with Tommy, Ava, Mila and Ollie was over. They now knew when and how to wash their hands. Super Soap tightened his belt, straightened his mask and raced away to another classroom to continue his mission to protect children from germs.</a:t>
            </a:r>
          </a:p>
        </p:txBody>
      </p:sp>
      <p:sp>
        <p:nvSpPr>
          <p:cNvPr id="29" name="Speech Bubble: Rectangle with Corners Rounded 28">
            <a:extLst>
              <a:ext uri="{FF2B5EF4-FFF2-40B4-BE49-F238E27FC236}">
                <a16:creationId xmlns:a16="http://schemas.microsoft.com/office/drawing/2014/main" id="{D023FA14-2B7C-458C-B224-E1F9D12CBB20}"/>
              </a:ext>
            </a:extLst>
          </p:cNvPr>
          <p:cNvSpPr/>
          <p:nvPr/>
        </p:nvSpPr>
        <p:spPr>
          <a:xfrm>
            <a:off x="755650" y="1920499"/>
            <a:ext cx="3022157" cy="1604030"/>
          </a:xfrm>
          <a:prstGeom prst="wedgeRoundRectCallout">
            <a:avLst>
              <a:gd name="adj1" fmla="val 64905"/>
              <a:gd name="adj2" fmla="val 35175"/>
              <a:gd name="adj3" fmla="val 16667"/>
            </a:avLst>
          </a:prstGeom>
          <a:solidFill>
            <a:srgbClr val="D1EFF7"/>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remember the actions to my special song? It will help you to wash your hands properly!</a:t>
            </a:r>
          </a:p>
        </p:txBody>
      </p:sp>
      <p:pic>
        <p:nvPicPr>
          <p:cNvPr id="14" name="Picture 13">
            <a:extLst>
              <a:ext uri="{FF2B5EF4-FFF2-40B4-BE49-F238E27FC236}">
                <a16:creationId xmlns:a16="http://schemas.microsoft.com/office/drawing/2014/main" id="{5A5EE561-96C8-440E-8659-E0098E7DF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26477">
            <a:off x="4167411" y="2371551"/>
            <a:ext cx="3771934" cy="3332569"/>
          </a:xfrm>
          <a:prstGeom prst="rect">
            <a:avLst/>
          </a:prstGeom>
        </p:spPr>
      </p:pic>
    </p:spTree>
    <p:extLst>
      <p:ext uri="{BB962C8B-B14F-4D97-AF65-F5344CB8AC3E}">
        <p14:creationId xmlns:p14="http://schemas.microsoft.com/office/powerpoint/2010/main" val="49066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724013"/>
            <a:ext cx="7632700" cy="2051844"/>
          </a:xfrm>
          <a:prstGeom prst="rect">
            <a:avLst/>
          </a:prstGeom>
        </p:spPr>
        <p:txBody>
          <a:bodyPr wrap="square" lIns="0" tIns="0" rIns="0" bIns="0">
            <a:spAutoFit/>
          </a:bodyPr>
          <a:lstStyle/>
          <a:p>
            <a:pPr algn="ctr">
              <a:spcAft>
                <a:spcPts val="800"/>
              </a:spcAft>
            </a:pPr>
            <a:r>
              <a:rPr lang="en-GB" sz="2000" dirty="0"/>
              <a:t>Over, under, round and through,</a:t>
            </a:r>
            <a:br>
              <a:rPr lang="en-GB" sz="2000" dirty="0"/>
            </a:br>
            <a:r>
              <a:rPr lang="en-GB" sz="2000" dirty="0"/>
              <a:t>Don’t forget to add soap too.</a:t>
            </a:r>
          </a:p>
          <a:p>
            <a:pPr algn="ctr">
              <a:spcAft>
                <a:spcPts val="800"/>
              </a:spcAft>
            </a:pPr>
            <a:r>
              <a:rPr lang="en-GB" sz="2000" dirty="0"/>
              <a:t>Clean, clean, clean and then you'll know,</a:t>
            </a:r>
            <a:br>
              <a:rPr lang="en-GB" sz="2000" dirty="0"/>
            </a:br>
            <a:r>
              <a:rPr lang="en-GB" sz="2000" dirty="0"/>
              <a:t>Down the sink the germs will go. </a:t>
            </a:r>
          </a:p>
          <a:p>
            <a:pPr algn="ctr">
              <a:spcAft>
                <a:spcPts val="800"/>
              </a:spcAft>
            </a:pPr>
            <a:r>
              <a:rPr lang="en-GB" sz="2000" dirty="0"/>
              <a:t>Over, under, round and through,</a:t>
            </a:r>
            <a:br>
              <a:rPr lang="en-GB" sz="2000" dirty="0"/>
            </a:br>
            <a:r>
              <a:rPr lang="en-GB" sz="2000" dirty="0"/>
              <a:t>Don’t forget to dry them too.</a:t>
            </a:r>
          </a:p>
        </p:txBody>
      </p:sp>
      <p:sp>
        <p:nvSpPr>
          <p:cNvPr id="6" name="Title 20">
            <a:extLst>
              <a:ext uri="{FF2B5EF4-FFF2-40B4-BE49-F238E27FC236}">
                <a16:creationId xmlns:a16="http://schemas.microsoft.com/office/drawing/2014/main" id="{B389EBAC-5459-4C0B-9107-ECC2C91EA073}"/>
              </a:ext>
            </a:extLst>
          </p:cNvPr>
          <p:cNvSpPr>
            <a:spLocks noGrp="1"/>
          </p:cNvSpPr>
          <p:nvPr>
            <p:ph type="title"/>
          </p:nvPr>
        </p:nvSpPr>
        <p:spPr>
          <a:xfrm>
            <a:off x="457198" y="478895"/>
            <a:ext cx="8220075" cy="994306"/>
          </a:xfrm>
        </p:spPr>
        <p:txBody>
          <a:bodyPr/>
          <a:lstStyle/>
          <a:p>
            <a:r>
              <a:rPr lang="en-GB" sz="3600" dirty="0">
                <a:solidFill>
                  <a:srgbClr val="01407D"/>
                </a:solidFill>
                <a:latin typeface="+mn-lt"/>
              </a:rPr>
              <a:t>Let’s sing it together!</a:t>
            </a:r>
          </a:p>
        </p:txBody>
      </p:sp>
      <p:sp>
        <p:nvSpPr>
          <p:cNvPr id="9" name="Oval 8">
            <a:extLst>
              <a:ext uri="{FF2B5EF4-FFF2-40B4-BE49-F238E27FC236}">
                <a16:creationId xmlns:a16="http://schemas.microsoft.com/office/drawing/2014/main" id="{CEF6FC18-9959-49CE-8BD7-AAA6AE53A231}"/>
              </a:ext>
            </a:extLst>
          </p:cNvPr>
          <p:cNvSpPr/>
          <p:nvPr/>
        </p:nvSpPr>
        <p:spPr>
          <a:xfrm>
            <a:off x="1115787" y="366866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FE78335-50DD-4889-9D10-519D1837CC0A}"/>
              </a:ext>
            </a:extLst>
          </p:cNvPr>
          <p:cNvSpPr/>
          <p:nvPr/>
        </p:nvSpPr>
        <p:spPr>
          <a:xfrm>
            <a:off x="2898111" y="429767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81D818D-EBD9-4E4C-9079-B132A15CD0EA}"/>
              </a:ext>
            </a:extLst>
          </p:cNvPr>
          <p:cNvSpPr/>
          <p:nvPr/>
        </p:nvSpPr>
        <p:spPr>
          <a:xfrm>
            <a:off x="4745167" y="429767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AB1DC9-21CA-44E9-852F-062BB9348DCD}"/>
              </a:ext>
            </a:extLst>
          </p:cNvPr>
          <p:cNvSpPr/>
          <p:nvPr/>
        </p:nvSpPr>
        <p:spPr>
          <a:xfrm>
            <a:off x="6679928" y="366866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29596224-FAE5-4087-ADDE-4066C593C7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0" r="35513" b="54863"/>
          <a:stretch/>
        </p:blipFill>
        <p:spPr>
          <a:xfrm>
            <a:off x="1115787" y="3668661"/>
            <a:ext cx="1514399" cy="1514400"/>
          </a:xfrm>
          <a:prstGeom prst="ellipse">
            <a:avLst/>
          </a:prstGeom>
          <a:ln>
            <a:noFill/>
          </a:ln>
        </p:spPr>
      </p:pic>
      <p:pic>
        <p:nvPicPr>
          <p:cNvPr id="23" name="Picture 22">
            <a:extLst>
              <a:ext uri="{FF2B5EF4-FFF2-40B4-BE49-F238E27FC236}">
                <a16:creationId xmlns:a16="http://schemas.microsoft.com/office/drawing/2014/main" id="{2E1E1639-446D-4304-8746-E09EB5B77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9" r="68684" b="54863"/>
          <a:stretch/>
        </p:blipFill>
        <p:spPr>
          <a:xfrm>
            <a:off x="2898112" y="4297674"/>
            <a:ext cx="1514399" cy="1514400"/>
          </a:xfrm>
          <a:prstGeom prst="ellipse">
            <a:avLst/>
          </a:prstGeom>
          <a:ln>
            <a:noFill/>
          </a:ln>
        </p:spPr>
      </p:pic>
      <p:pic>
        <p:nvPicPr>
          <p:cNvPr id="24" name="Picture 23">
            <a:extLst>
              <a:ext uri="{FF2B5EF4-FFF2-40B4-BE49-F238E27FC236}">
                <a16:creationId xmlns:a16="http://schemas.microsoft.com/office/drawing/2014/main" id="{B77CC33F-ADFA-4A62-BD30-DC25486FD3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51" t="62613" r="69101" b="-5067"/>
          <a:stretch/>
        </p:blipFill>
        <p:spPr>
          <a:xfrm>
            <a:off x="4745167" y="4296697"/>
            <a:ext cx="1514399" cy="1514400"/>
          </a:xfrm>
          <a:prstGeom prst="ellipse">
            <a:avLst/>
          </a:prstGeom>
          <a:ln>
            <a:noFill/>
          </a:ln>
        </p:spPr>
      </p:pic>
      <p:pic>
        <p:nvPicPr>
          <p:cNvPr id="25" name="Picture 24">
            <a:extLst>
              <a:ext uri="{FF2B5EF4-FFF2-40B4-BE49-F238E27FC236}">
                <a16:creationId xmlns:a16="http://schemas.microsoft.com/office/drawing/2014/main" id="{16E0C49D-AA69-43BC-B9B8-6425CFB47D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027" t="-1674" r="-5831" b="53048"/>
          <a:stretch/>
        </p:blipFill>
        <p:spPr>
          <a:xfrm>
            <a:off x="6679927" y="3668661"/>
            <a:ext cx="1514399" cy="1514400"/>
          </a:xfrm>
          <a:prstGeom prst="ellipse">
            <a:avLst/>
          </a:prstGeom>
          <a:ln>
            <a:noFill/>
          </a:ln>
        </p:spPr>
      </p:pic>
      <p:grpSp>
        <p:nvGrpSpPr>
          <p:cNvPr id="3" name="Group 2">
            <a:extLst>
              <a:ext uri="{FF2B5EF4-FFF2-40B4-BE49-F238E27FC236}">
                <a16:creationId xmlns:a16="http://schemas.microsoft.com/office/drawing/2014/main" id="{0F2DB45E-BAA8-4F0D-A761-AC066E71FB18}"/>
              </a:ext>
            </a:extLst>
          </p:cNvPr>
          <p:cNvGrpSpPr/>
          <p:nvPr/>
        </p:nvGrpSpPr>
        <p:grpSpPr>
          <a:xfrm>
            <a:off x="200155" y="729707"/>
            <a:ext cx="2229538" cy="2223456"/>
            <a:chOff x="3846552" y="1709233"/>
            <a:chExt cx="4669944" cy="4657206"/>
          </a:xfrm>
        </p:grpSpPr>
        <p:sp>
          <p:nvSpPr>
            <p:cNvPr id="17" name="Explosion: 8 Points 16">
              <a:extLst>
                <a:ext uri="{FF2B5EF4-FFF2-40B4-BE49-F238E27FC236}">
                  <a16:creationId xmlns:a16="http://schemas.microsoft.com/office/drawing/2014/main" id="{979A0D4F-ED1B-466E-8BDB-BA40737FD7DB}"/>
                </a:ext>
              </a:extLst>
            </p:cNvPr>
            <p:cNvSpPr/>
            <p:nvPr/>
          </p:nvSpPr>
          <p:spPr>
            <a:xfrm>
              <a:off x="3846552" y="1709233"/>
              <a:ext cx="4669944" cy="4657206"/>
            </a:xfrm>
            <a:prstGeom prst="irregularSeal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43608B0-4990-4817-B724-6DBF5A341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6477">
              <a:off x="4167411" y="2371551"/>
              <a:ext cx="3771934" cy="3332569"/>
            </a:xfrm>
            <a:prstGeom prst="rect">
              <a:avLst/>
            </a:prstGeom>
          </p:spPr>
        </p:pic>
      </p:grpSp>
      <p:sp>
        <p:nvSpPr>
          <p:cNvPr id="20" name="Rectangle: Rounded Corners 19">
            <a:extLst>
              <a:ext uri="{FF2B5EF4-FFF2-40B4-BE49-F238E27FC236}">
                <a16:creationId xmlns:a16="http://schemas.microsoft.com/office/drawing/2014/main" id="{A7000F13-DA6F-4FAF-B6AD-0AC711331B04}"/>
              </a:ext>
            </a:extLst>
          </p:cNvPr>
          <p:cNvSpPr/>
          <p:nvPr/>
        </p:nvSpPr>
        <p:spPr>
          <a:xfrm>
            <a:off x="1338197" y="5169888"/>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a:t>
            </a:r>
          </a:p>
        </p:txBody>
      </p:sp>
      <p:sp>
        <p:nvSpPr>
          <p:cNvPr id="21" name="Rectangle: Rounded Corners 20">
            <a:extLst>
              <a:ext uri="{FF2B5EF4-FFF2-40B4-BE49-F238E27FC236}">
                <a16:creationId xmlns:a16="http://schemas.microsoft.com/office/drawing/2014/main" id="{558EE8D0-DAEC-4D9D-A8AD-DB825F8666AC}"/>
              </a:ext>
            </a:extLst>
          </p:cNvPr>
          <p:cNvSpPr/>
          <p:nvPr/>
        </p:nvSpPr>
        <p:spPr>
          <a:xfrm>
            <a:off x="3091839" y="5792704"/>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a:t>
            </a:r>
          </a:p>
        </p:txBody>
      </p:sp>
      <p:sp>
        <p:nvSpPr>
          <p:cNvPr id="27" name="Rectangle: Rounded Corners 26">
            <a:extLst>
              <a:ext uri="{FF2B5EF4-FFF2-40B4-BE49-F238E27FC236}">
                <a16:creationId xmlns:a16="http://schemas.microsoft.com/office/drawing/2014/main" id="{4ED518C6-D78C-4B35-B3A9-2295223BA313}"/>
              </a:ext>
            </a:extLst>
          </p:cNvPr>
          <p:cNvSpPr/>
          <p:nvPr/>
        </p:nvSpPr>
        <p:spPr>
          <a:xfrm>
            <a:off x="4984995" y="5797925"/>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round</a:t>
            </a:r>
          </a:p>
        </p:txBody>
      </p:sp>
      <p:sp>
        <p:nvSpPr>
          <p:cNvPr id="28" name="Rectangle: Rounded Corners 27">
            <a:extLst>
              <a:ext uri="{FF2B5EF4-FFF2-40B4-BE49-F238E27FC236}">
                <a16:creationId xmlns:a16="http://schemas.microsoft.com/office/drawing/2014/main" id="{47E8DC06-C0BD-4DC9-9465-0AAE02DA0E43}"/>
              </a:ext>
            </a:extLst>
          </p:cNvPr>
          <p:cNvSpPr/>
          <p:nvPr/>
        </p:nvSpPr>
        <p:spPr>
          <a:xfrm>
            <a:off x="6984024" y="5169889"/>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through</a:t>
            </a:r>
          </a:p>
        </p:txBody>
      </p:sp>
      <p:pic>
        <p:nvPicPr>
          <p:cNvPr id="29" name="Super Soap (x1 Instrumental)">
            <a:hlinkClick r:id="" action="ppaction://media"/>
            <a:extLst>
              <a:ext uri="{FF2B5EF4-FFF2-40B4-BE49-F238E27FC236}">
                <a16:creationId xmlns:a16="http://schemas.microsoft.com/office/drawing/2014/main" id="{9FBAD07E-3A84-4428-B38C-B8614890BFC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15641" y="644379"/>
            <a:ext cx="609600" cy="609600"/>
          </a:xfrm>
          <a:prstGeom prst="rect">
            <a:avLst/>
          </a:prstGeom>
        </p:spPr>
      </p:pic>
      <p:grpSp>
        <p:nvGrpSpPr>
          <p:cNvPr id="30" name="Play button">
            <a:extLst>
              <a:ext uri="{FF2B5EF4-FFF2-40B4-BE49-F238E27FC236}">
                <a16:creationId xmlns:a16="http://schemas.microsoft.com/office/drawing/2014/main" id="{0A773E57-33D4-40AB-AEF6-C5B7B141AE48}"/>
              </a:ext>
            </a:extLst>
          </p:cNvPr>
          <p:cNvGrpSpPr/>
          <p:nvPr/>
        </p:nvGrpSpPr>
        <p:grpSpPr>
          <a:xfrm>
            <a:off x="7871826" y="600723"/>
            <a:ext cx="664055" cy="664055"/>
            <a:chOff x="7871826" y="600723"/>
            <a:chExt cx="664055" cy="664055"/>
          </a:xfrm>
        </p:grpSpPr>
        <p:sp>
          <p:nvSpPr>
            <p:cNvPr id="31" name="Oval 30">
              <a:extLst>
                <a:ext uri="{FF2B5EF4-FFF2-40B4-BE49-F238E27FC236}">
                  <a16:creationId xmlns:a16="http://schemas.microsoft.com/office/drawing/2014/main" id="{3B111A5B-7A9C-4838-8D13-779BD25D104E}"/>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E23F865D-E101-4C18-9799-1A172979970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1138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0" fill="hold"/>
                                        <p:tgtEl>
                                          <p:spTgt spid="29"/>
                                        </p:tgtEl>
                                      </p:cBhvr>
                                    </p:cmd>
                                  </p:childTnLst>
                                </p:cTn>
                              </p:par>
                            </p:childTnLst>
                          </p:cTn>
                        </p:par>
                      </p:childTnLst>
                    </p:cTn>
                  </p:par>
                </p:childTnLst>
              </p:cTn>
              <p:nextCondLst>
                <p:cond evt="onClick" delay="0">
                  <p:tgtEl>
                    <p:spTgt spid="30"/>
                  </p:tgtEl>
                </p:cond>
              </p:nextCondLst>
            </p:seq>
            <p:audio>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rgbClr val="01407D"/>
                </a:solidFill>
              </a:rPr>
              <a:t>Notes for Practitioners</a:t>
            </a:r>
            <a:endParaRPr lang="en-GB" sz="3600" dirty="0">
              <a:solidFill>
                <a:srgbClr val="01407D"/>
              </a:solidFill>
              <a:latin typeface="+mn-lt"/>
            </a:endParaRPr>
          </a:p>
        </p:txBody>
      </p:sp>
      <p:sp>
        <p:nvSpPr>
          <p:cNvPr id="5" name="Rectangle 4"/>
          <p:cNvSpPr/>
          <p:nvPr/>
        </p:nvSpPr>
        <p:spPr>
          <a:xfrm>
            <a:off x="755650" y="3086372"/>
            <a:ext cx="7632700" cy="2569934"/>
          </a:xfrm>
          <a:prstGeom prst="rect">
            <a:avLst/>
          </a:prstGeom>
        </p:spPr>
        <p:txBody>
          <a:bodyPr wrap="square" lIns="0" tIns="0" rIns="0" bIns="0">
            <a:spAutoFit/>
          </a:bodyPr>
          <a:lstStyle/>
          <a:p>
            <a:pPr>
              <a:spcAft>
                <a:spcPts val="600"/>
              </a:spcAft>
            </a:pPr>
            <a:r>
              <a:rPr lang="en-GB" dirty="0"/>
              <a:t>Throughout the story, Super Soap will prompt the characters to think about the activities that they are doing and when they should be washing their hands. You may like to ask the children similar questions to initiate discussions about handwashing and why it is important to wash their hands.</a:t>
            </a:r>
          </a:p>
          <a:p>
            <a:r>
              <a:rPr lang="en-GB" dirty="0"/>
              <a:t>A catchy song (to the tune of ‘Twinkle, Twinkle, Little Star’) is included in the story to reinforce the key handwashing message. Encourage the children to join in with the song to help them to remember how to wash their hands.</a:t>
            </a:r>
          </a:p>
        </p:txBody>
      </p:sp>
      <p:sp>
        <p:nvSpPr>
          <p:cNvPr id="2" name="Rectangle: Rounded Corners 1">
            <a:extLst>
              <a:ext uri="{FF2B5EF4-FFF2-40B4-BE49-F238E27FC236}">
                <a16:creationId xmlns:a16="http://schemas.microsoft.com/office/drawing/2014/main" id="{568C8A7A-0320-4FE3-8A9A-37C933B00592}"/>
              </a:ext>
            </a:extLst>
          </p:cNvPr>
          <p:cNvSpPr/>
          <p:nvPr/>
        </p:nvSpPr>
        <p:spPr>
          <a:xfrm>
            <a:off x="755650" y="1572427"/>
            <a:ext cx="7632700" cy="1273323"/>
          </a:xfrm>
          <a:prstGeom prst="roundRect">
            <a:avLst>
              <a:gd name="adj" fmla="val 1264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Super Soap’s Handwashing Story can be used to teach young children about the importance of washing their hands regularly and when to wash their hands. It can be used as a fun way to discuss different reasons why we should wash our hands.</a:t>
            </a:r>
          </a:p>
        </p:txBody>
      </p:sp>
    </p:spTree>
    <p:extLst>
      <p:ext uri="{BB962C8B-B14F-4D97-AF65-F5344CB8AC3E}">
        <p14:creationId xmlns:p14="http://schemas.microsoft.com/office/powerpoint/2010/main" val="234631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A100BA1-35B1-4D52-8CE0-9084C4D5D928}"/>
              </a:ext>
            </a:extLst>
          </p:cNvPr>
          <p:cNvSpPr/>
          <p:nvPr/>
        </p:nvSpPr>
        <p:spPr>
          <a:xfrm>
            <a:off x="2072045" y="2311388"/>
            <a:ext cx="1514400"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Miss Molly</a:t>
            </a:r>
          </a:p>
        </p:txBody>
      </p:sp>
      <p:sp>
        <p:nvSpPr>
          <p:cNvPr id="29" name="Rectangle: Rounded Corners 28">
            <a:extLst>
              <a:ext uri="{FF2B5EF4-FFF2-40B4-BE49-F238E27FC236}">
                <a16:creationId xmlns:a16="http://schemas.microsoft.com/office/drawing/2014/main" id="{28702C6C-7F40-4769-9064-1989EC07813A}"/>
              </a:ext>
            </a:extLst>
          </p:cNvPr>
          <p:cNvSpPr/>
          <p:nvPr/>
        </p:nvSpPr>
        <p:spPr>
          <a:xfrm>
            <a:off x="5290074" y="2311387"/>
            <a:ext cx="1780849"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Super Soap</a:t>
            </a:r>
          </a:p>
        </p:txBody>
      </p:sp>
      <p:sp>
        <p:nvSpPr>
          <p:cNvPr id="23" name="Oval 22">
            <a:extLst>
              <a:ext uri="{FF2B5EF4-FFF2-40B4-BE49-F238E27FC236}">
                <a16:creationId xmlns:a16="http://schemas.microsoft.com/office/drawing/2014/main" id="{0B5756E2-C430-4940-AFA6-4C2B79AD9942}"/>
              </a:ext>
            </a:extLst>
          </p:cNvPr>
          <p:cNvSpPr/>
          <p:nvPr/>
        </p:nvSpPr>
        <p:spPr>
          <a:xfrm>
            <a:off x="620064" y="203588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8F890F-F327-4367-8791-759F72A50ADD}"/>
              </a:ext>
            </a:extLst>
          </p:cNvPr>
          <p:cNvSpPr/>
          <p:nvPr/>
        </p:nvSpPr>
        <p:spPr>
          <a:xfrm>
            <a:off x="5951558"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A9D8A4A-392B-4134-9117-215572FF385D}"/>
              </a:ext>
            </a:extLst>
          </p:cNvPr>
          <p:cNvSpPr/>
          <p:nvPr/>
        </p:nvSpPr>
        <p:spPr>
          <a:xfrm>
            <a:off x="4620215"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AEC7147-3756-4027-B2BC-992AB220ED9C}"/>
              </a:ext>
            </a:extLst>
          </p:cNvPr>
          <p:cNvSpPr/>
          <p:nvPr/>
        </p:nvSpPr>
        <p:spPr>
          <a:xfrm>
            <a:off x="3288873"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7637843-1D49-459A-ACFD-793E489C5F45}"/>
              </a:ext>
            </a:extLst>
          </p:cNvPr>
          <p:cNvSpPr/>
          <p:nvPr/>
        </p:nvSpPr>
        <p:spPr>
          <a:xfrm>
            <a:off x="6626057" y="2006917"/>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B6DCC78-E140-4507-BB07-23AF056E2967}"/>
              </a:ext>
            </a:extLst>
          </p:cNvPr>
          <p:cNvSpPr/>
          <p:nvPr/>
        </p:nvSpPr>
        <p:spPr>
          <a:xfrm>
            <a:off x="1957531" y="385559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01407D"/>
                </a:solidFill>
                <a:latin typeface="+mn-lt"/>
              </a:rPr>
              <a:t>Characters</a:t>
            </a:r>
          </a:p>
        </p:txBody>
      </p:sp>
      <p:sp>
        <p:nvSpPr>
          <p:cNvPr id="5" name="Rectangle 4"/>
          <p:cNvSpPr/>
          <p:nvPr/>
        </p:nvSpPr>
        <p:spPr>
          <a:xfrm>
            <a:off x="755650" y="1352245"/>
            <a:ext cx="7632700" cy="276999"/>
          </a:xfrm>
          <a:prstGeom prst="rect">
            <a:avLst/>
          </a:prstGeom>
        </p:spPr>
        <p:txBody>
          <a:bodyPr wrap="square" lIns="0" tIns="0" rIns="0" bIns="0">
            <a:spAutoFit/>
          </a:bodyPr>
          <a:lstStyle/>
          <a:p>
            <a:pPr algn="ctr"/>
            <a:r>
              <a:rPr lang="en-GB" dirty="0"/>
              <a:t>There are 6 characters that the children will meet in this story.</a:t>
            </a:r>
          </a:p>
        </p:txBody>
      </p:sp>
      <p:pic>
        <p:nvPicPr>
          <p:cNvPr id="4" name="Picture 3">
            <a:extLst>
              <a:ext uri="{FF2B5EF4-FFF2-40B4-BE49-F238E27FC236}">
                <a16:creationId xmlns:a16="http://schemas.microsoft.com/office/drawing/2014/main" id="{4C4E6884-D327-4C0A-8997-EA7790F1C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296" y="3583220"/>
            <a:ext cx="922326" cy="2028513"/>
          </a:xfrm>
          <a:prstGeom prst="rect">
            <a:avLst/>
          </a:prstGeom>
        </p:spPr>
      </p:pic>
      <p:pic>
        <p:nvPicPr>
          <p:cNvPr id="8" name="Picture 7">
            <a:extLst>
              <a:ext uri="{FF2B5EF4-FFF2-40B4-BE49-F238E27FC236}">
                <a16:creationId xmlns:a16="http://schemas.microsoft.com/office/drawing/2014/main" id="{2097A509-CCA0-4528-86EE-1165626DB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705" y="3583589"/>
            <a:ext cx="852929" cy="2028143"/>
          </a:xfrm>
          <a:prstGeom prst="rect">
            <a:avLst/>
          </a:prstGeom>
        </p:spPr>
      </p:pic>
      <p:pic>
        <p:nvPicPr>
          <p:cNvPr id="10" name="Picture 9">
            <a:extLst>
              <a:ext uri="{FF2B5EF4-FFF2-40B4-BE49-F238E27FC236}">
                <a16:creationId xmlns:a16="http://schemas.microsoft.com/office/drawing/2014/main" id="{93268B54-5B85-4D52-8694-95D2E24E20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432" y="3583220"/>
            <a:ext cx="872395" cy="2028512"/>
          </a:xfrm>
          <a:prstGeom prst="rect">
            <a:avLst/>
          </a:prstGeom>
        </p:spPr>
      </p:pic>
      <p:pic>
        <p:nvPicPr>
          <p:cNvPr id="12" name="Picture 11">
            <a:extLst>
              <a:ext uri="{FF2B5EF4-FFF2-40B4-BE49-F238E27FC236}">
                <a16:creationId xmlns:a16="http://schemas.microsoft.com/office/drawing/2014/main" id="{77DFC392-F70A-46F7-8C7E-680A44937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930" y="3574772"/>
            <a:ext cx="853655" cy="2028512"/>
          </a:xfrm>
          <a:prstGeom prst="rect">
            <a:avLst/>
          </a:prstGeom>
        </p:spPr>
      </p:pic>
      <p:pic>
        <p:nvPicPr>
          <p:cNvPr id="14" name="Picture 13">
            <a:extLst>
              <a:ext uri="{FF2B5EF4-FFF2-40B4-BE49-F238E27FC236}">
                <a16:creationId xmlns:a16="http://schemas.microsoft.com/office/drawing/2014/main" id="{89CC1EAA-1E4D-4FEE-9596-D7C552F86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20025" y="1774390"/>
            <a:ext cx="925058" cy="2695060"/>
          </a:xfrm>
          <a:prstGeom prst="rect">
            <a:avLst/>
          </a:prstGeom>
        </p:spPr>
      </p:pic>
      <p:pic>
        <p:nvPicPr>
          <p:cNvPr id="16" name="Picture 15">
            <a:extLst>
              <a:ext uri="{FF2B5EF4-FFF2-40B4-BE49-F238E27FC236}">
                <a16:creationId xmlns:a16="http://schemas.microsoft.com/office/drawing/2014/main" id="{FCB36DF8-728A-43BC-99CF-84D3BB8EC1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6057" y="1904508"/>
            <a:ext cx="1780849" cy="1573411"/>
          </a:xfrm>
          <a:prstGeom prst="rect">
            <a:avLst/>
          </a:prstGeom>
        </p:spPr>
      </p:pic>
      <p:sp>
        <p:nvSpPr>
          <p:cNvPr id="18" name="Rectangle: Rounded Corners 17">
            <a:extLst>
              <a:ext uri="{FF2B5EF4-FFF2-40B4-BE49-F238E27FC236}">
                <a16:creationId xmlns:a16="http://schemas.microsoft.com/office/drawing/2014/main" id="{DAAF88A1-0E07-4CD7-9E4F-F42ACC0F65A6}"/>
              </a:ext>
            </a:extLst>
          </p:cNvPr>
          <p:cNvSpPr/>
          <p:nvPr/>
        </p:nvSpPr>
        <p:spPr>
          <a:xfrm>
            <a:off x="2145670" y="5828573"/>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Tommy</a:t>
            </a:r>
          </a:p>
        </p:txBody>
      </p:sp>
      <p:sp>
        <p:nvSpPr>
          <p:cNvPr id="25" name="Rectangle: Rounded Corners 24">
            <a:extLst>
              <a:ext uri="{FF2B5EF4-FFF2-40B4-BE49-F238E27FC236}">
                <a16:creationId xmlns:a16="http://schemas.microsoft.com/office/drawing/2014/main" id="{1EBFACE6-BA1E-40F7-8168-D1D5E00C3844}"/>
              </a:ext>
            </a:extLst>
          </p:cNvPr>
          <p:cNvSpPr/>
          <p:nvPr/>
        </p:nvSpPr>
        <p:spPr>
          <a:xfrm>
            <a:off x="3488436" y="5828572"/>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Ava</a:t>
            </a:r>
          </a:p>
        </p:txBody>
      </p:sp>
      <p:sp>
        <p:nvSpPr>
          <p:cNvPr id="26" name="Rectangle: Rounded Corners 25">
            <a:extLst>
              <a:ext uri="{FF2B5EF4-FFF2-40B4-BE49-F238E27FC236}">
                <a16:creationId xmlns:a16="http://schemas.microsoft.com/office/drawing/2014/main" id="{1EAD2596-E0C0-424A-A362-D9122681C67F}"/>
              </a:ext>
            </a:extLst>
          </p:cNvPr>
          <p:cNvSpPr/>
          <p:nvPr/>
        </p:nvSpPr>
        <p:spPr>
          <a:xfrm>
            <a:off x="4831202" y="5828571"/>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Mila</a:t>
            </a:r>
          </a:p>
        </p:txBody>
      </p:sp>
      <p:sp>
        <p:nvSpPr>
          <p:cNvPr id="27" name="Rectangle: Rounded Corners 26">
            <a:extLst>
              <a:ext uri="{FF2B5EF4-FFF2-40B4-BE49-F238E27FC236}">
                <a16:creationId xmlns:a16="http://schemas.microsoft.com/office/drawing/2014/main" id="{FE9161E4-D9D2-4311-9431-F8CB3614A6A7}"/>
              </a:ext>
            </a:extLst>
          </p:cNvPr>
          <p:cNvSpPr/>
          <p:nvPr/>
        </p:nvSpPr>
        <p:spPr>
          <a:xfrm>
            <a:off x="6173968" y="5828570"/>
            <a:ext cx="1069577" cy="31619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Ollie</a:t>
            </a:r>
          </a:p>
        </p:txBody>
      </p:sp>
    </p:spTree>
    <p:extLst>
      <p:ext uri="{BB962C8B-B14F-4D97-AF65-F5344CB8AC3E}">
        <p14:creationId xmlns:p14="http://schemas.microsoft.com/office/powerpoint/2010/main" val="123491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575D331-5D32-40BE-BE10-5B6A3C166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132" y="4536427"/>
            <a:ext cx="1406921" cy="1444314"/>
          </a:xfrm>
          <a:prstGeom prst="rect">
            <a:avLst/>
          </a:prstGeom>
        </p:spPr>
      </p:pic>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173419" y="4272306"/>
            <a:ext cx="2478281" cy="931492"/>
          </a:xfrm>
          <a:prstGeom prst="wedgeRoundRectCallout">
            <a:avLst>
              <a:gd name="adj1" fmla="val 72319"/>
              <a:gd name="adj2" fmla="val -19822"/>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you think we can protect ourselves from germs?</a:t>
            </a:r>
          </a:p>
        </p:txBody>
      </p:sp>
      <p:sp>
        <p:nvSpPr>
          <p:cNvPr id="10" name="Rectangle: Rounded Corners 9">
            <a:extLst>
              <a:ext uri="{FF2B5EF4-FFF2-40B4-BE49-F238E27FC236}">
                <a16:creationId xmlns:a16="http://schemas.microsoft.com/office/drawing/2014/main" id="{11E66EDB-BE25-4F92-91DE-90FB316D20AB}"/>
              </a:ext>
            </a:extLst>
          </p:cNvPr>
          <p:cNvSpPr/>
          <p:nvPr/>
        </p:nvSpPr>
        <p:spPr>
          <a:xfrm>
            <a:off x="755650" y="666568"/>
            <a:ext cx="7632700" cy="3060701"/>
          </a:xfrm>
          <a:prstGeom prst="roundRect">
            <a:avLst>
              <a:gd name="adj" fmla="val 4894"/>
            </a:avLst>
          </a:prstGeom>
          <a:solidFill>
            <a:srgbClr val="B1E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dirty="0">
                <a:solidFill>
                  <a:schemeClr val="tx1"/>
                </a:solidFill>
              </a:rPr>
              <a:t>Hi! I’m Super Soap. I have a very important job. I am on a special mission to protect children from germs. </a:t>
            </a:r>
          </a:p>
          <a:p>
            <a:pPr>
              <a:spcAft>
                <a:spcPts val="800"/>
              </a:spcAft>
            </a:pPr>
            <a:r>
              <a:rPr lang="en-GB" dirty="0">
                <a:solidFill>
                  <a:schemeClr val="tx1"/>
                </a:solidFill>
              </a:rPr>
              <a:t>Do you know what germs are? Let me tell you about them.</a:t>
            </a:r>
          </a:p>
          <a:p>
            <a:pPr>
              <a:spcAft>
                <a:spcPts val="800"/>
              </a:spcAft>
            </a:pPr>
            <a:r>
              <a:rPr lang="en-GB" dirty="0">
                <a:solidFill>
                  <a:schemeClr val="tx1"/>
                </a:solidFill>
              </a:rPr>
              <a:t>Germs can be found in lots of places and are so small that we can’t see them. Sometimes, we might touch something that has germs on. If we then touch our face, the germs can sneak inside our bodies and sometimes this might make us feel poorly. </a:t>
            </a:r>
          </a:p>
          <a:p>
            <a:pPr>
              <a:spcAft>
                <a:spcPts val="800"/>
              </a:spcAft>
            </a:pPr>
            <a:r>
              <a:rPr lang="en-GB" dirty="0">
                <a:solidFill>
                  <a:schemeClr val="tx1"/>
                </a:solidFill>
              </a:rPr>
              <a:t>I’m here to help you learn how you can keep yourself safe from these germs! </a:t>
            </a:r>
          </a:p>
        </p:txBody>
      </p:sp>
      <p:pic>
        <p:nvPicPr>
          <p:cNvPr id="14" name="Picture 13">
            <a:extLst>
              <a:ext uri="{FF2B5EF4-FFF2-40B4-BE49-F238E27FC236}">
                <a16:creationId xmlns:a16="http://schemas.microsoft.com/office/drawing/2014/main" id="{AC300538-A9F8-4C7A-B79D-EAB8409BE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2518">
            <a:off x="824474" y="4636128"/>
            <a:ext cx="894346" cy="1244912"/>
          </a:xfrm>
          <a:prstGeom prst="rect">
            <a:avLst/>
          </a:prstGeom>
        </p:spPr>
      </p:pic>
      <p:pic>
        <p:nvPicPr>
          <p:cNvPr id="16" name="Picture 15">
            <a:extLst>
              <a:ext uri="{FF2B5EF4-FFF2-40B4-BE49-F238E27FC236}">
                <a16:creationId xmlns:a16="http://schemas.microsoft.com/office/drawing/2014/main" id="{CED00DD6-30BD-40FF-8E56-C4A048CF7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6409">
            <a:off x="1388075" y="4884590"/>
            <a:ext cx="894346" cy="1244912"/>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4631821" y="4144710"/>
            <a:ext cx="2221906" cy="931492"/>
          </a:xfrm>
          <a:prstGeom prst="wedgeRoundRectCallout">
            <a:avLst>
              <a:gd name="adj1" fmla="val 64167"/>
              <a:gd name="adj2" fmla="val -20964"/>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remember what my special mission is?</a:t>
            </a:r>
          </a:p>
        </p:txBody>
      </p:sp>
      <p:sp>
        <p:nvSpPr>
          <p:cNvPr id="6" name="Rectangle: Rounded Corners 5">
            <a:extLst>
              <a:ext uri="{FF2B5EF4-FFF2-40B4-BE49-F238E27FC236}">
                <a16:creationId xmlns:a16="http://schemas.microsoft.com/office/drawing/2014/main" id="{7B001455-B6EE-4096-8DD2-A4EA95A75D2E}"/>
              </a:ext>
            </a:extLst>
          </p:cNvPr>
          <p:cNvSpPr/>
          <p:nvPr/>
        </p:nvSpPr>
        <p:spPr>
          <a:xfrm>
            <a:off x="755650" y="666568"/>
            <a:ext cx="7632700" cy="3250414"/>
          </a:xfrm>
          <a:prstGeom prst="roundRect">
            <a:avLst>
              <a:gd name="adj" fmla="val 4894"/>
            </a:avLst>
          </a:prstGeom>
          <a:solidFill>
            <a:srgbClr val="B1E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dirty="0">
                <a:solidFill>
                  <a:schemeClr val="tx1"/>
                </a:solidFill>
              </a:rPr>
              <a:t>Germs can be spread by things like sneezing and coughing. Germs can land on the toys that you are playing with. Washing your hands is the most important way to stop germs spreading. Germs don’t like soap and water!</a:t>
            </a:r>
          </a:p>
          <a:p>
            <a:pPr>
              <a:spcAft>
                <a:spcPts val="800"/>
              </a:spcAft>
            </a:pPr>
            <a:r>
              <a:rPr lang="en-GB" dirty="0">
                <a:solidFill>
                  <a:schemeClr val="tx1"/>
                </a:solidFill>
              </a:rPr>
              <a:t>That’s why I am here to remind children to wash their hands. I can teach you a fun song to sing to make sure you get your hands nice and clean! </a:t>
            </a:r>
          </a:p>
          <a:p>
            <a:pPr>
              <a:spcAft>
                <a:spcPts val="800"/>
              </a:spcAft>
            </a:pPr>
            <a:r>
              <a:rPr lang="en-GB" dirty="0">
                <a:solidFill>
                  <a:schemeClr val="tx1"/>
                </a:solidFill>
              </a:rPr>
              <a:t>Can you think of a time when you might need to wash your hands?</a:t>
            </a:r>
          </a:p>
          <a:p>
            <a:pPr>
              <a:spcAft>
                <a:spcPts val="800"/>
              </a:spcAft>
            </a:pPr>
            <a:r>
              <a:rPr lang="en-GB" dirty="0">
                <a:solidFill>
                  <a:schemeClr val="tx1"/>
                </a:solidFill>
              </a:rPr>
              <a:t>In this story, you’ll see me reminding the children to wash their hands. Can you help me in my special mission?</a:t>
            </a:r>
          </a:p>
        </p:txBody>
      </p:sp>
    </p:spTree>
    <p:extLst>
      <p:ext uri="{BB962C8B-B14F-4D97-AF65-F5344CB8AC3E}">
        <p14:creationId xmlns:p14="http://schemas.microsoft.com/office/powerpoint/2010/main" val="254224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uper Soap (x1 Instrumental)">
            <a:hlinkClick r:id="" action="ppaction://media"/>
            <a:extLst>
              <a:ext uri="{FF2B5EF4-FFF2-40B4-BE49-F238E27FC236}">
                <a16:creationId xmlns:a16="http://schemas.microsoft.com/office/drawing/2014/main" id="{B33DA06E-F54B-4E8D-A1F7-8C6671785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5641" y="644379"/>
            <a:ext cx="609600" cy="609600"/>
          </a:xfrm>
          <a:prstGeom prst="rect">
            <a:avLst/>
          </a:prstGeom>
        </p:spPr>
      </p:pic>
      <p:sp>
        <p:nvSpPr>
          <p:cNvPr id="5" name="Rectangle 4"/>
          <p:cNvSpPr/>
          <p:nvPr/>
        </p:nvSpPr>
        <p:spPr>
          <a:xfrm>
            <a:off x="755650" y="1534151"/>
            <a:ext cx="7632700" cy="2051844"/>
          </a:xfrm>
          <a:prstGeom prst="rect">
            <a:avLst/>
          </a:prstGeom>
        </p:spPr>
        <p:txBody>
          <a:bodyPr wrap="square" lIns="0" tIns="0" rIns="0" bIns="0">
            <a:spAutoFit/>
          </a:bodyPr>
          <a:lstStyle/>
          <a:p>
            <a:pPr algn="ctr">
              <a:spcAft>
                <a:spcPts val="800"/>
              </a:spcAft>
            </a:pPr>
            <a:r>
              <a:rPr lang="en-GB" sz="2000" dirty="0"/>
              <a:t>Over, under, round and through,</a:t>
            </a:r>
            <a:br>
              <a:rPr lang="en-GB" sz="2000" dirty="0"/>
            </a:br>
            <a:r>
              <a:rPr lang="en-GB" sz="2000" dirty="0"/>
              <a:t>Don’t forget to add soap too.</a:t>
            </a:r>
          </a:p>
          <a:p>
            <a:pPr algn="ctr">
              <a:spcAft>
                <a:spcPts val="800"/>
              </a:spcAft>
            </a:pPr>
            <a:r>
              <a:rPr lang="en-GB" sz="2000" dirty="0"/>
              <a:t>Clean, clean, clean and then you'll know,</a:t>
            </a:r>
            <a:br>
              <a:rPr lang="en-GB" sz="2000" dirty="0"/>
            </a:br>
            <a:r>
              <a:rPr lang="en-GB" sz="2000" dirty="0"/>
              <a:t>Down the sink the germs will go. </a:t>
            </a:r>
          </a:p>
          <a:p>
            <a:pPr algn="ctr">
              <a:spcAft>
                <a:spcPts val="800"/>
              </a:spcAft>
            </a:pPr>
            <a:r>
              <a:rPr lang="en-GB" sz="2000" dirty="0"/>
              <a:t>Over, under, round and through,</a:t>
            </a:r>
            <a:br>
              <a:rPr lang="en-GB" sz="2000" dirty="0"/>
            </a:br>
            <a:r>
              <a:rPr lang="en-GB" sz="2000" dirty="0"/>
              <a:t>Don’t forget to dry them too.</a:t>
            </a:r>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752"/>
          <a:stretch/>
        </p:blipFill>
        <p:spPr>
          <a:xfrm>
            <a:off x="6405515" y="5317594"/>
            <a:ext cx="2200038" cy="1540406"/>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2505667" y="5936282"/>
            <a:ext cx="4144629" cy="618390"/>
          </a:xfrm>
          <a:prstGeom prst="wedgeRoundRectCallout">
            <a:avLst>
              <a:gd name="adj1" fmla="val 59124"/>
              <a:gd name="adj2" fmla="val -49129"/>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do these actions to help you remember how to wash your hands?</a:t>
            </a:r>
          </a:p>
        </p:txBody>
      </p:sp>
      <p:sp>
        <p:nvSpPr>
          <p:cNvPr id="6" name="Title 20">
            <a:extLst>
              <a:ext uri="{FF2B5EF4-FFF2-40B4-BE49-F238E27FC236}">
                <a16:creationId xmlns:a16="http://schemas.microsoft.com/office/drawing/2014/main" id="{B389EBAC-5459-4C0B-9107-ECC2C91EA073}"/>
              </a:ext>
            </a:extLst>
          </p:cNvPr>
          <p:cNvSpPr>
            <a:spLocks noGrp="1"/>
          </p:cNvSpPr>
          <p:nvPr>
            <p:ph type="title"/>
          </p:nvPr>
        </p:nvSpPr>
        <p:spPr>
          <a:xfrm>
            <a:off x="457198" y="478895"/>
            <a:ext cx="8220075" cy="994306"/>
          </a:xfrm>
        </p:spPr>
        <p:txBody>
          <a:bodyPr/>
          <a:lstStyle/>
          <a:p>
            <a:r>
              <a:rPr lang="en-GB" sz="3600" dirty="0">
                <a:solidFill>
                  <a:srgbClr val="01407D"/>
                </a:solidFill>
                <a:latin typeface="+mn-lt"/>
              </a:rPr>
              <a:t>Super Soap’s Song</a:t>
            </a:r>
          </a:p>
        </p:txBody>
      </p:sp>
      <p:sp>
        <p:nvSpPr>
          <p:cNvPr id="9" name="Oval 8">
            <a:extLst>
              <a:ext uri="{FF2B5EF4-FFF2-40B4-BE49-F238E27FC236}">
                <a16:creationId xmlns:a16="http://schemas.microsoft.com/office/drawing/2014/main" id="{CEF6FC18-9959-49CE-8BD7-AAA6AE53A231}"/>
              </a:ext>
            </a:extLst>
          </p:cNvPr>
          <p:cNvSpPr/>
          <p:nvPr/>
        </p:nvSpPr>
        <p:spPr>
          <a:xfrm>
            <a:off x="1115787" y="328721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FE78335-50DD-4889-9D10-519D1837CC0A}"/>
              </a:ext>
            </a:extLst>
          </p:cNvPr>
          <p:cNvSpPr/>
          <p:nvPr/>
        </p:nvSpPr>
        <p:spPr>
          <a:xfrm>
            <a:off x="2898111" y="391622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81D818D-EBD9-4E4C-9079-B132A15CD0EA}"/>
              </a:ext>
            </a:extLst>
          </p:cNvPr>
          <p:cNvSpPr/>
          <p:nvPr/>
        </p:nvSpPr>
        <p:spPr>
          <a:xfrm>
            <a:off x="4745167" y="3916224"/>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AB1DC9-21CA-44E9-852F-062BB9348DCD}"/>
              </a:ext>
            </a:extLst>
          </p:cNvPr>
          <p:cNvSpPr/>
          <p:nvPr/>
        </p:nvSpPr>
        <p:spPr>
          <a:xfrm>
            <a:off x="6679928" y="3287212"/>
            <a:ext cx="1514400" cy="151440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Play button">
            <a:extLst>
              <a:ext uri="{FF2B5EF4-FFF2-40B4-BE49-F238E27FC236}">
                <a16:creationId xmlns:a16="http://schemas.microsoft.com/office/drawing/2014/main" id="{304CBAC1-EE35-4EC0-B37D-FA1C7551B9B8}"/>
              </a:ext>
            </a:extLst>
          </p:cNvPr>
          <p:cNvGrpSpPr/>
          <p:nvPr/>
        </p:nvGrpSpPr>
        <p:grpSpPr>
          <a:xfrm>
            <a:off x="7871826" y="600723"/>
            <a:ext cx="664055" cy="664055"/>
            <a:chOff x="7871826" y="600723"/>
            <a:chExt cx="664055" cy="664055"/>
          </a:xfrm>
        </p:grpSpPr>
        <p:sp>
          <p:nvSpPr>
            <p:cNvPr id="13" name="Oval 12">
              <a:extLst>
                <a:ext uri="{FF2B5EF4-FFF2-40B4-BE49-F238E27FC236}">
                  <a16:creationId xmlns:a16="http://schemas.microsoft.com/office/drawing/2014/main" id="{037B13C1-153A-4BC1-8EA6-9F02776F3718}"/>
                </a:ext>
              </a:extLst>
            </p:cNvPr>
            <p:cNvSpPr/>
            <p:nvPr/>
          </p:nvSpPr>
          <p:spPr>
            <a:xfrm>
              <a:off x="7871826" y="600723"/>
              <a:ext cx="664055" cy="664055"/>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Isosceles Triangle 1">
              <a:extLst>
                <a:ext uri="{FF2B5EF4-FFF2-40B4-BE49-F238E27FC236}">
                  <a16:creationId xmlns:a16="http://schemas.microsoft.com/office/drawing/2014/main" id="{886E5B8A-DBA5-4BE7-BBD2-A5810CBB391D}"/>
                </a:ext>
              </a:extLst>
            </p:cNvPr>
            <p:cNvSpPr/>
            <p:nvPr/>
          </p:nvSpPr>
          <p:spPr>
            <a:xfrm rot="5400000">
              <a:off x="8057930" y="764217"/>
              <a:ext cx="410322" cy="34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29596224-FAE5-4087-ADDE-4066C593C7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750" r="35513" b="54863"/>
          <a:stretch/>
        </p:blipFill>
        <p:spPr>
          <a:xfrm>
            <a:off x="1115787" y="3287211"/>
            <a:ext cx="1514399" cy="1514400"/>
          </a:xfrm>
          <a:prstGeom prst="ellipse">
            <a:avLst/>
          </a:prstGeom>
          <a:ln>
            <a:noFill/>
          </a:ln>
        </p:spPr>
      </p:pic>
      <p:pic>
        <p:nvPicPr>
          <p:cNvPr id="23" name="Picture 22">
            <a:extLst>
              <a:ext uri="{FF2B5EF4-FFF2-40B4-BE49-F238E27FC236}">
                <a16:creationId xmlns:a16="http://schemas.microsoft.com/office/drawing/2014/main" id="{2E1E1639-446D-4304-8746-E09EB5B774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79" r="68684" b="54863"/>
          <a:stretch/>
        </p:blipFill>
        <p:spPr>
          <a:xfrm>
            <a:off x="2898112" y="3916224"/>
            <a:ext cx="1514399" cy="1514400"/>
          </a:xfrm>
          <a:prstGeom prst="ellipse">
            <a:avLst/>
          </a:prstGeom>
          <a:ln>
            <a:noFill/>
          </a:ln>
        </p:spPr>
      </p:pic>
      <p:pic>
        <p:nvPicPr>
          <p:cNvPr id="24" name="Picture 23">
            <a:extLst>
              <a:ext uri="{FF2B5EF4-FFF2-40B4-BE49-F238E27FC236}">
                <a16:creationId xmlns:a16="http://schemas.microsoft.com/office/drawing/2014/main" id="{B77CC33F-ADFA-4A62-BD30-DC25486FD3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751" t="62613" r="69101" b="-5067"/>
          <a:stretch/>
        </p:blipFill>
        <p:spPr>
          <a:xfrm>
            <a:off x="4745167" y="3915247"/>
            <a:ext cx="1514399" cy="1514400"/>
          </a:xfrm>
          <a:prstGeom prst="ellipse">
            <a:avLst/>
          </a:prstGeom>
          <a:ln>
            <a:noFill/>
          </a:ln>
        </p:spPr>
      </p:pic>
      <p:pic>
        <p:nvPicPr>
          <p:cNvPr id="25" name="Picture 24">
            <a:extLst>
              <a:ext uri="{FF2B5EF4-FFF2-40B4-BE49-F238E27FC236}">
                <a16:creationId xmlns:a16="http://schemas.microsoft.com/office/drawing/2014/main" id="{16E0C49D-AA69-43BC-B9B8-6425CFB47D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027" t="-1674" r="-5831" b="53048"/>
          <a:stretch/>
        </p:blipFill>
        <p:spPr>
          <a:xfrm>
            <a:off x="6679927" y="3287211"/>
            <a:ext cx="1514399" cy="1514400"/>
          </a:xfrm>
          <a:prstGeom prst="ellipse">
            <a:avLst/>
          </a:prstGeom>
          <a:ln>
            <a:noFill/>
          </a:ln>
        </p:spPr>
      </p:pic>
      <p:sp>
        <p:nvSpPr>
          <p:cNvPr id="27" name="Rectangle: Rounded Corners 26">
            <a:extLst>
              <a:ext uri="{FF2B5EF4-FFF2-40B4-BE49-F238E27FC236}">
                <a16:creationId xmlns:a16="http://schemas.microsoft.com/office/drawing/2014/main" id="{62C72715-0DE5-4FDC-84A8-4F48179911F7}"/>
              </a:ext>
            </a:extLst>
          </p:cNvPr>
          <p:cNvSpPr/>
          <p:nvPr/>
        </p:nvSpPr>
        <p:spPr>
          <a:xfrm>
            <a:off x="1377036" y="4797250"/>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a:t>
            </a:r>
          </a:p>
        </p:txBody>
      </p:sp>
      <p:sp>
        <p:nvSpPr>
          <p:cNvPr id="28" name="Rectangle: Rounded Corners 27">
            <a:extLst>
              <a:ext uri="{FF2B5EF4-FFF2-40B4-BE49-F238E27FC236}">
                <a16:creationId xmlns:a16="http://schemas.microsoft.com/office/drawing/2014/main" id="{9642474B-5E28-4AD5-8B02-9FBAC792DDC8}"/>
              </a:ext>
            </a:extLst>
          </p:cNvPr>
          <p:cNvSpPr/>
          <p:nvPr/>
        </p:nvSpPr>
        <p:spPr>
          <a:xfrm>
            <a:off x="3130678" y="5420066"/>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a:t>
            </a:r>
          </a:p>
        </p:txBody>
      </p:sp>
      <p:sp>
        <p:nvSpPr>
          <p:cNvPr id="29" name="Rectangle: Rounded Corners 28">
            <a:extLst>
              <a:ext uri="{FF2B5EF4-FFF2-40B4-BE49-F238E27FC236}">
                <a16:creationId xmlns:a16="http://schemas.microsoft.com/office/drawing/2014/main" id="{60EF16D3-C782-4C3A-BBEC-159AB851DA2A}"/>
              </a:ext>
            </a:extLst>
          </p:cNvPr>
          <p:cNvSpPr/>
          <p:nvPr/>
        </p:nvSpPr>
        <p:spPr>
          <a:xfrm>
            <a:off x="5023834" y="5425287"/>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round</a:t>
            </a:r>
          </a:p>
        </p:txBody>
      </p:sp>
      <p:sp>
        <p:nvSpPr>
          <p:cNvPr id="30" name="Rectangle: Rounded Corners 29">
            <a:extLst>
              <a:ext uri="{FF2B5EF4-FFF2-40B4-BE49-F238E27FC236}">
                <a16:creationId xmlns:a16="http://schemas.microsoft.com/office/drawing/2014/main" id="{72650B72-B49F-4F5C-B268-10365A320701}"/>
              </a:ext>
            </a:extLst>
          </p:cNvPr>
          <p:cNvSpPr/>
          <p:nvPr/>
        </p:nvSpPr>
        <p:spPr>
          <a:xfrm>
            <a:off x="7022863" y="4797251"/>
            <a:ext cx="1069577" cy="3161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through</a:t>
            </a:r>
          </a:p>
        </p:txBody>
      </p:sp>
    </p:spTree>
    <p:extLst>
      <p:ext uri="{BB962C8B-B14F-4D97-AF65-F5344CB8AC3E}">
        <p14:creationId xmlns:p14="http://schemas.microsoft.com/office/powerpoint/2010/main" val="1312350965"/>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31"/>
                </p:tgtEl>
              </p:cMediaNode>
            </p:audio>
            <p:seq concurrent="1" nextAc="seek">
              <p:cTn id="3" restart="whenNotActive" fill="hold" evtFilter="cancelBubble" nodeType="interactiveSeq">
                <p:stCondLst>
                  <p:cond evt="onClick" delay="0">
                    <p:tgtEl>
                      <p:spTgt spid="2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6070" fill="hold"/>
                                        <p:tgtEl>
                                          <p:spTgt spid="31"/>
                                        </p:tgtEl>
                                      </p:cBhvr>
                                    </p:cmd>
                                  </p:childTnLst>
                                </p:cTn>
                              </p:par>
                            </p:childTnLst>
                          </p:cTn>
                        </p:par>
                      </p:childTnLst>
                    </p:cTn>
                  </p:par>
                </p:childTnLst>
              </p:cTn>
              <p:nextCondLst>
                <p:cond evt="onClick" delay="0">
                  <p:tgtEl>
                    <p:spTgt spid="2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75152-5C2C-4352-B362-76C9E2F16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79" y="2514309"/>
            <a:ext cx="5111036" cy="3586947"/>
          </a:xfrm>
          <a:prstGeom prst="roundRect">
            <a:avLst>
              <a:gd name="adj" fmla="val 4771"/>
            </a:avLst>
          </a:prstGeom>
        </p:spPr>
      </p:pic>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89290" y="1890227"/>
            <a:ext cx="2360023" cy="1908170"/>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help me to protect the children from germs by reminding them when they should wash their hands?</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210588"/>
          </a:xfrm>
          <a:prstGeom prst="rect">
            <a:avLst/>
          </a:prstGeom>
        </p:spPr>
        <p:txBody>
          <a:bodyPr wrap="square" lIns="0" tIns="0" rIns="0" bIns="0">
            <a:spAutoFit/>
          </a:bodyPr>
          <a:lstStyle/>
          <a:p>
            <a:pPr>
              <a:spcAft>
                <a:spcPts val="800"/>
              </a:spcAft>
            </a:pPr>
            <a:r>
              <a:rPr lang="en-GB" dirty="0"/>
              <a:t>It was an exciting Monday morning in school and Miss Molly had set up lots of wonderful activities for the children to try. </a:t>
            </a:r>
          </a:p>
          <a:p>
            <a:pPr>
              <a:spcAft>
                <a:spcPts val="800"/>
              </a:spcAft>
            </a:pPr>
            <a:r>
              <a:rPr lang="en-GB" dirty="0"/>
              <a:t>Tommy, Ava, Mila and Ollie came in to class and they could not wait to join in with all the activities.</a:t>
            </a:r>
          </a:p>
        </p:txBody>
      </p:sp>
      <p:pic>
        <p:nvPicPr>
          <p:cNvPr id="11" name="Picture 10">
            <a:extLst>
              <a:ext uri="{FF2B5EF4-FFF2-40B4-BE49-F238E27FC236}">
                <a16:creationId xmlns:a16="http://schemas.microsoft.com/office/drawing/2014/main" id="{8D731397-A3C9-47FC-8DAC-2635D040A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4466" y="3247204"/>
            <a:ext cx="733551" cy="1744279"/>
          </a:xfrm>
          <a:prstGeom prst="rect">
            <a:avLst/>
          </a:prstGeom>
        </p:spPr>
      </p:pic>
      <p:pic>
        <p:nvPicPr>
          <p:cNvPr id="12" name="Picture 11">
            <a:extLst>
              <a:ext uri="{FF2B5EF4-FFF2-40B4-BE49-F238E27FC236}">
                <a16:creationId xmlns:a16="http://schemas.microsoft.com/office/drawing/2014/main" id="{57B45DC6-727F-493E-B2D2-78760545B3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515" y="3063464"/>
            <a:ext cx="689940" cy="1604263"/>
          </a:xfrm>
          <a:prstGeom prst="rect">
            <a:avLst/>
          </a:prstGeom>
        </p:spPr>
      </p:pic>
      <p:pic>
        <p:nvPicPr>
          <p:cNvPr id="13" name="Picture 12">
            <a:extLst>
              <a:ext uri="{FF2B5EF4-FFF2-40B4-BE49-F238E27FC236}">
                <a16:creationId xmlns:a16="http://schemas.microsoft.com/office/drawing/2014/main" id="{6520DB5F-840B-4CA8-90F7-4D907F13E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6160" y="3736188"/>
            <a:ext cx="892641" cy="2121153"/>
          </a:xfrm>
          <a:prstGeom prst="rect">
            <a:avLst/>
          </a:prstGeom>
        </p:spPr>
      </p:pic>
      <p:pic>
        <p:nvPicPr>
          <p:cNvPr id="15" name="Picture 14">
            <a:extLst>
              <a:ext uri="{FF2B5EF4-FFF2-40B4-BE49-F238E27FC236}">
                <a16:creationId xmlns:a16="http://schemas.microsoft.com/office/drawing/2014/main" id="{1D138257-7B6C-4C04-B445-1A81075128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5445" b="28835"/>
          <a:stretch/>
        </p:blipFill>
        <p:spPr>
          <a:xfrm>
            <a:off x="3589274" y="4871446"/>
            <a:ext cx="2296463" cy="1234078"/>
          </a:xfrm>
          <a:prstGeom prst="rect">
            <a:avLst/>
          </a:prstGeom>
        </p:spPr>
      </p:pic>
      <p:pic>
        <p:nvPicPr>
          <p:cNvPr id="17" name="Picture 16">
            <a:extLst>
              <a:ext uri="{FF2B5EF4-FFF2-40B4-BE49-F238E27FC236}">
                <a16:creationId xmlns:a16="http://schemas.microsoft.com/office/drawing/2014/main" id="{9C2E80EF-C0D7-48F1-AB19-4B39D2DCF5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0622" y="4796765"/>
            <a:ext cx="656449" cy="513786"/>
          </a:xfrm>
          <a:prstGeom prst="rect">
            <a:avLst/>
          </a:prstGeom>
        </p:spPr>
      </p:pic>
      <p:pic>
        <p:nvPicPr>
          <p:cNvPr id="19" name="Picture 18">
            <a:extLst>
              <a:ext uri="{FF2B5EF4-FFF2-40B4-BE49-F238E27FC236}">
                <a16:creationId xmlns:a16="http://schemas.microsoft.com/office/drawing/2014/main" id="{69245312-5E0F-4247-8860-C18EF7B978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54786" y="2630359"/>
            <a:ext cx="895097" cy="2607772"/>
          </a:xfrm>
          <a:prstGeom prst="rect">
            <a:avLst/>
          </a:prstGeom>
        </p:spPr>
      </p:pic>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8498"/>
          <a:stretch/>
        </p:blipFill>
        <p:spPr>
          <a:xfrm>
            <a:off x="1288604" y="4375007"/>
            <a:ext cx="958327" cy="1717818"/>
          </a:xfrm>
          <a:prstGeom prst="rect">
            <a:avLst/>
          </a:prstGeom>
        </p:spPr>
      </p:pic>
      <p:pic>
        <p:nvPicPr>
          <p:cNvPr id="21" name="Picture 20">
            <a:extLst>
              <a:ext uri="{FF2B5EF4-FFF2-40B4-BE49-F238E27FC236}">
                <a16:creationId xmlns:a16="http://schemas.microsoft.com/office/drawing/2014/main" id="{AECA00A5-F890-4EF7-95F8-E4DBC6BEAF0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82681"/>
          <a:stretch/>
        </p:blipFill>
        <p:spPr>
          <a:xfrm flipH="1">
            <a:off x="774700" y="3736187"/>
            <a:ext cx="360704" cy="2225539"/>
          </a:xfrm>
          <a:prstGeom prst="rect">
            <a:avLst/>
          </a:prstGeom>
        </p:spPr>
      </p:pic>
    </p:spTree>
    <p:extLst>
      <p:ext uri="{BB962C8B-B14F-4D97-AF65-F5344CB8AC3E}">
        <p14:creationId xmlns:p14="http://schemas.microsoft.com/office/powerpoint/2010/main" val="423091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8A9C7B3-AD3E-4DD3-8C36-D8784E40A0AA}"/>
              </a:ext>
            </a:extLst>
          </p:cNvPr>
          <p:cNvSpPr/>
          <p:nvPr/>
        </p:nvSpPr>
        <p:spPr>
          <a:xfrm>
            <a:off x="6746905" y="4375006"/>
            <a:ext cx="1726250" cy="1726250"/>
          </a:xfrm>
          <a:prstGeom prst="ellipse">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F5B606D-4316-40BA-9C35-2C2A5F48B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26" y="3926907"/>
            <a:ext cx="2606468" cy="2302859"/>
          </a:xfrm>
          <a:prstGeom prst="rect">
            <a:avLst/>
          </a:prstGeom>
        </p:spPr>
      </p:pic>
      <p:sp>
        <p:nvSpPr>
          <p:cNvPr id="7" name="Speech Bubble: Rectangle with Corners Rounded 6">
            <a:extLst>
              <a:ext uri="{FF2B5EF4-FFF2-40B4-BE49-F238E27FC236}">
                <a16:creationId xmlns:a16="http://schemas.microsoft.com/office/drawing/2014/main" id="{58A5783C-13CA-459C-94CB-74E6E6C639FE}"/>
              </a:ext>
            </a:extLst>
          </p:cNvPr>
          <p:cNvSpPr/>
          <p:nvPr/>
        </p:nvSpPr>
        <p:spPr>
          <a:xfrm>
            <a:off x="6069982" y="2412273"/>
            <a:ext cx="2318368" cy="1386123"/>
          </a:xfrm>
          <a:prstGeom prst="wedgeRoundRectCallout">
            <a:avLst>
              <a:gd name="adj1" fmla="val -4661"/>
              <a:gd name="adj2" fmla="val 69857"/>
              <a:gd name="adj3" fmla="val 16667"/>
            </a:avLst>
          </a:prstGeom>
          <a:solidFill>
            <a:schemeClr val="bg1"/>
          </a:solidFill>
          <a:ln w="1905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should Tommy do when he first arrives at school?</a:t>
            </a:r>
          </a:p>
        </p:txBody>
      </p:sp>
      <p:sp>
        <p:nvSpPr>
          <p:cNvPr id="9" name="Rectangle 8">
            <a:extLst>
              <a:ext uri="{FF2B5EF4-FFF2-40B4-BE49-F238E27FC236}">
                <a16:creationId xmlns:a16="http://schemas.microsoft.com/office/drawing/2014/main" id="{98B31DBA-BA4C-457D-B6D3-530AEFC02D92}"/>
              </a:ext>
            </a:extLst>
          </p:cNvPr>
          <p:cNvSpPr/>
          <p:nvPr/>
        </p:nvSpPr>
        <p:spPr>
          <a:xfrm>
            <a:off x="755650" y="628229"/>
            <a:ext cx="7632700" cy="1107996"/>
          </a:xfrm>
          <a:prstGeom prst="rect">
            <a:avLst/>
          </a:prstGeom>
        </p:spPr>
        <p:txBody>
          <a:bodyPr wrap="square" lIns="0" tIns="0" rIns="0" bIns="0">
            <a:spAutoFit/>
          </a:bodyPr>
          <a:lstStyle/>
          <a:p>
            <a:r>
              <a:rPr lang="en-GB" dirty="0"/>
              <a:t>Tommy looked around deciding what he would play with first. He could play with the building blocks or even the toy farm. He loved all of the mini animals! Tommy began to walk towards the toy farm wondering which animals were hiding in the barn. </a:t>
            </a:r>
          </a:p>
        </p:txBody>
      </p:sp>
      <p:sp>
        <p:nvSpPr>
          <p:cNvPr id="3" name="Rectangle: Rounded Corners 2">
            <a:extLst>
              <a:ext uri="{FF2B5EF4-FFF2-40B4-BE49-F238E27FC236}">
                <a16:creationId xmlns:a16="http://schemas.microsoft.com/office/drawing/2014/main" id="{498C3C72-9476-4F30-8E4A-FDC3E4F8F5AD}"/>
              </a:ext>
            </a:extLst>
          </p:cNvPr>
          <p:cNvSpPr/>
          <p:nvPr/>
        </p:nvSpPr>
        <p:spPr>
          <a:xfrm>
            <a:off x="755650" y="3492136"/>
            <a:ext cx="5111037" cy="2609119"/>
          </a:xfrm>
          <a:prstGeom prst="roundRect">
            <a:avLst>
              <a:gd name="adj" fmla="val 7068"/>
            </a:avLst>
          </a:prstGeom>
          <a:solidFill>
            <a:srgbClr val="83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E7230B1-4A0A-45B2-8674-E9F7D346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92" y="2391593"/>
            <a:ext cx="1486258" cy="3268795"/>
          </a:xfrm>
          <a:prstGeom prst="rect">
            <a:avLst/>
          </a:prstGeom>
        </p:spPr>
      </p:pic>
      <p:pic>
        <p:nvPicPr>
          <p:cNvPr id="17" name="Picture 16">
            <a:extLst>
              <a:ext uri="{FF2B5EF4-FFF2-40B4-BE49-F238E27FC236}">
                <a16:creationId xmlns:a16="http://schemas.microsoft.com/office/drawing/2014/main" id="{5FB1BE50-1EED-4186-86C4-18CD9F377F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445" b="28835"/>
          <a:stretch/>
        </p:blipFill>
        <p:spPr>
          <a:xfrm>
            <a:off x="2650404" y="4364452"/>
            <a:ext cx="3216283" cy="1728373"/>
          </a:xfrm>
          <a:prstGeom prst="rect">
            <a:avLst/>
          </a:prstGeom>
        </p:spPr>
      </p:pic>
      <p:pic>
        <p:nvPicPr>
          <p:cNvPr id="5" name="Picture 4">
            <a:extLst>
              <a:ext uri="{FF2B5EF4-FFF2-40B4-BE49-F238E27FC236}">
                <a16:creationId xmlns:a16="http://schemas.microsoft.com/office/drawing/2014/main" id="{A9245C14-E43D-4B2D-897A-957F7E5FE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43"/>
          <a:stretch/>
        </p:blipFill>
        <p:spPr>
          <a:xfrm flipH="1">
            <a:off x="4616509" y="3765357"/>
            <a:ext cx="1250177" cy="1017224"/>
          </a:xfrm>
          <a:prstGeom prst="rect">
            <a:avLst/>
          </a:prstGeom>
        </p:spPr>
      </p:pic>
      <p:pic>
        <p:nvPicPr>
          <p:cNvPr id="15" name="Picture 14">
            <a:extLst>
              <a:ext uri="{FF2B5EF4-FFF2-40B4-BE49-F238E27FC236}">
                <a16:creationId xmlns:a16="http://schemas.microsoft.com/office/drawing/2014/main" id="{EAD060FA-9218-4878-B25D-21BF0AC908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5236" y="4277645"/>
            <a:ext cx="919382" cy="719577"/>
          </a:xfrm>
          <a:prstGeom prst="rect">
            <a:avLst/>
          </a:prstGeom>
        </p:spPr>
      </p:pic>
    </p:spTree>
    <p:extLst>
      <p:ext uri="{BB962C8B-B14F-4D97-AF65-F5344CB8AC3E}">
        <p14:creationId xmlns:p14="http://schemas.microsoft.com/office/powerpoint/2010/main" val="223638557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412</TotalTime>
  <Words>1460</Words>
  <Application>Microsoft Office PowerPoint</Application>
  <PresentationFormat>On-screen Show (4:3)</PresentationFormat>
  <Paragraphs>104</Paragraphs>
  <Slides>28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Roboto</vt:lpstr>
      <vt:lpstr>Twinkl</vt:lpstr>
      <vt:lpstr>Arial</vt:lpstr>
      <vt:lpstr>Office Theme</vt:lpstr>
      <vt:lpstr>Guidance for Video/Audio in PowerPoints</vt:lpstr>
      <vt:lpstr>PowerPoint Presentation</vt:lpstr>
      <vt:lpstr>Notes for Practitioners</vt:lpstr>
      <vt:lpstr>Characters</vt:lpstr>
      <vt:lpstr>PowerPoint Presentation</vt:lpstr>
      <vt:lpstr>PowerPoint Presentation</vt:lpstr>
      <vt:lpstr>Super Soap’s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sing it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Lucy Swift</dc:creator>
  <cp:lastModifiedBy>Lucy Swift</cp:lastModifiedBy>
  <cp:revision>46</cp:revision>
  <dcterms:created xsi:type="dcterms:W3CDTF">2020-05-27T07:20:43Z</dcterms:created>
  <dcterms:modified xsi:type="dcterms:W3CDTF">2020-05-27T14:57:13Z</dcterms:modified>
</cp:coreProperties>
</file>